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1"/>
  </p:notesMasterIdLst>
  <p:sldIdLst>
    <p:sldId id="256" r:id="rId2"/>
    <p:sldId id="295" r:id="rId3"/>
    <p:sldId id="323" r:id="rId4"/>
    <p:sldId id="324" r:id="rId5"/>
    <p:sldId id="322" r:id="rId6"/>
    <p:sldId id="321" r:id="rId7"/>
    <p:sldId id="297" r:id="rId8"/>
    <p:sldId id="261" r:id="rId9"/>
    <p:sldId id="279" r:id="rId10"/>
    <p:sldId id="278" r:id="rId11"/>
    <p:sldId id="280" r:id="rId12"/>
    <p:sldId id="262" r:id="rId13"/>
    <p:sldId id="263" r:id="rId14"/>
    <p:sldId id="264" r:id="rId15"/>
    <p:sldId id="265" r:id="rId16"/>
    <p:sldId id="260" r:id="rId17"/>
    <p:sldId id="281" r:id="rId18"/>
    <p:sldId id="283" r:id="rId19"/>
    <p:sldId id="284" r:id="rId20"/>
    <p:sldId id="267" r:id="rId21"/>
    <p:sldId id="269" r:id="rId22"/>
    <p:sldId id="266" r:id="rId23"/>
    <p:sldId id="285" r:id="rId24"/>
    <p:sldId id="287" r:id="rId25"/>
    <p:sldId id="277" r:id="rId26"/>
    <p:sldId id="300" r:id="rId27"/>
    <p:sldId id="301" r:id="rId28"/>
    <p:sldId id="302" r:id="rId29"/>
    <p:sldId id="303" r:id="rId30"/>
    <p:sldId id="304" r:id="rId31"/>
    <p:sldId id="305" r:id="rId32"/>
    <p:sldId id="306" r:id="rId33"/>
    <p:sldId id="259" r:id="rId34"/>
    <p:sldId id="294" r:id="rId35"/>
    <p:sldId id="338" r:id="rId36"/>
    <p:sldId id="336" r:id="rId37"/>
    <p:sldId id="339" r:id="rId38"/>
    <p:sldId id="298" r:id="rId39"/>
    <p:sldId id="325" r:id="rId40"/>
    <p:sldId id="326" r:id="rId41"/>
    <p:sldId id="327" r:id="rId42"/>
    <p:sldId id="328" r:id="rId43"/>
    <p:sldId id="329" r:id="rId44"/>
    <p:sldId id="330" r:id="rId45"/>
    <p:sldId id="331" r:id="rId46"/>
    <p:sldId id="317" r:id="rId47"/>
    <p:sldId id="319" r:id="rId48"/>
    <p:sldId id="320" r:id="rId49"/>
    <p:sldId id="335" r:id="rId50"/>
    <p:sldId id="334" r:id="rId51"/>
    <p:sldId id="332" r:id="rId52"/>
    <p:sldId id="333" r:id="rId53"/>
    <p:sldId id="307" r:id="rId54"/>
    <p:sldId id="292" r:id="rId55"/>
    <p:sldId id="268" r:id="rId56"/>
    <p:sldId id="276" r:id="rId57"/>
    <p:sldId id="275" r:id="rId58"/>
    <p:sldId id="272" r:id="rId59"/>
    <p:sldId id="273" r:id="rId6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8171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0" autoAdjust="0"/>
    <p:restoredTop sz="94660"/>
  </p:normalViewPr>
  <p:slideViewPr>
    <p:cSldViewPr snapToGrid="0">
      <p:cViewPr>
        <p:scale>
          <a:sx n="62" d="100"/>
          <a:sy n="62" d="100"/>
        </p:scale>
        <p:origin x="828" y="5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6-02T20:33:13.06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0 347,'0'0,"0"-1,0 1,0-1,0 1,0-1,1 1,-1 0,0-1,0 1,0-1,0 1,1-1,-1 1,0 0,0-1,1 1,-1 0,0-1,0 1,1 0,-1-1,0 1,1 0,-1 0,1-1,-1 1,0 0,1 0,-1 0,1-1,-1 1,1 0,-1 0,1 0,16-7,0 1,0 1,1 0,19-2,6-1,380-67,507-24,442 49,-965 41,441-16,937-14,-180 116,-1194-22,-274-28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6-02T20:33:41.57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24 594,'25'2,"-1"0,0 2,0 1,-1 1,34 13,-34-10,1-2,1 0,-1-2,1-1,25 2,-7-3,1 2,72 18,12 2,87-10,-117-11,74 19,-117-14,93 6,487-16,-605-1,0-1,0-2,-1-1,52-17,35-7,-90 26,44 0,-51 4,-1-1,1 0,0-2,34-9,-8 0,1 2,64-7,34-6,-99 16,0 1,0 3,54 2,-41 1,76-10,-105 6,82-12,193-5,-139 10,-36 0,285 10,-217 2,-127 3,0 2,91 22,-92-14,-1-4,101 4,-82-13,-38 1,0-2,69-10,-30-11,-62 14,-1 1,53-6,-34 8,64-15,5-2,-11 13,-61 6,-1-1,54-13,-48 6,0 3,80-4,97 12,-82 2,1570-3,-1673 2,54 9,-52-5,52 1,131 12,-14 0,239-37,-3-37,-410 50,65-9,148-41,-239 53,0 0,0 0,1 1,-1 0,0 1,0 0,0 0,1 1,-1 0,14 4,5 4,-2 0,30 15,-32-13,0-1,51 14,8-7,1-3,0-4,1-4,130-7,-188-4,1-1,-2-1,1-1,27-13,5-1,185-62,-188 64,0-1,70-16,-72 24,1 2,0 3,85-2,328 12,-451-1,-1 2,0 0,0 1,0 0,-1 1,1 1,-1 1,25 14,48 19,-41-27,0-2,81 8,-81-13,-39-5,239 43,-160-26,-59-13,0 0,-1 2,0 1,28 13,-4-3,-148-16,45-4,0 4,1 1,-98 20,115-17,-1-1,-43 1,-30 4,22 13,62-16,-45 9,17-6,-62 20,-16 3,74-19,-92 36,121-40,-157 70,-43 15,33-47,145-38,-9 6,42-10,-1-1,0-1,-22 2,-130 19,113-15,0-2,-64 1,-655-11,749 0,1-1,0-1,0-1,0-1,-31-13,-48-12,-361-44,62 13,271 47,96 12,-46-7,46 5,-46-2,7 7,-106-14,109 4,-119-23,134 24,-1 2,0 3,-105 6,55 0,56-2,0 2,0 3,1 2,-51 13,73-13,-15 4,0 1,0 3,-67 32,68-26,0-1,-1-3,-1-1,0-2,-1-2,-87 10,34-1,73-13,0-2,-52 5,-605-7,357-7,167 1,-172 5,219 9,-51 1,32-11,-250-5,330-3,2-2,-1-2,-59-21,-47-10,-2 1,-269-109,327 111,76 29,-4-3,-1 1,-1 1,1 2,-2 0,1 3,-59-5,-9 10,-148 3,138 8,-47 2,85-10,-124 21,121-12,33-7,-4 1,0 1,0 2,1 2,-51 20,55-14,0-2,-1-2,-1-1,0-2,-1-2,0-1,0-3,-45 0,20-6,-1 3,1 2,-114 22,128-15,-1-2,-1-3,1-2,-105-8,129 0,0-1,0-2,1-1,0-1,-38-19,-35-12,-136-57,81 31,79 45,63 19,1 0,0-1,0 0,1-1,-1-1,1 0,-15-10,26 15,0 0,1 0,-1 0,1 0,-1-1,1 1,-1 0,1-1,0 1,-1-1,1 1,0-1,0 0,0 0,1 1,-1-1,0 0,1 0,-1 0,1 0,-1 0,1 0,0-3,1 3,0 0,0 0,0 0,0 0,0 0,0 0,1 0,-1 0,1 1,-1-1,1 1,0-1,-1 1,1-1,0 1,0 0,2-1,14-6,-1 0,1 1,33-7,-39 11,112-24,-72 18,71-24,-55 11,1 4,91-13,-106 21,-33 6,0 0,30-1,-24 3,0-2,0-1,0-1,0-1,33-14,64-16,25 3,217-81,-279 86,2 4,179-27,-193 46,1 3,-1 3,0 4,91 15,134 9,-202-21,0 3,-2 5,1 4,-2 4,95 36,-110-30,2-4,0-3,146 18,131-18,-213-24,-1-7,274-54,-352 53,-1 2,1 4,86 4,68-3,-39-21,-116 13,118-5,50 5,-39 0,137-5,-318 15,414-31,-349 31,-1 4,1 2,113 24,146 65,-41-10,-231-68,39 10,149 17,-202-38,211 12,-182-17,9 0,145-16,-172 9,0 4,113 7,-88 1,67 0,-6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6-02T20:33:42.99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1 385,'2'-3,"0"0,0 0,1 1,-1-1,1 1,0 0,-1 0,1 0,0 0,0 0,0 1,4-2,0-1,458-255,-308 179,-135 69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6-02T20:34:08.74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129 344,'59'0,"0"-2,0-3,-1-3,0-2,0-2,-1-3,80-33,-112 38,1 1,0 1,0 1,1 1,-1 1,1 2,1 1,32 1,-8-2,-1-2,1-3,-1-1,81-27,-77 19,0 3,1 2,86-6,-58 12,84-16,-87 6,74-9,-135 24,-1 1,1 0,0 1,0 2,-1 0,23 6,33 13,137 34,391 94,-484-112,142 65,-160-60,2-5,181 43,31 3,-181-62,-14-4,-44-7,-1-3,1-4,108-7,-40 0,-28 5,127-4,-203-4,0-2,-1-1,0-2,-1-2,60-28,-70 29,16-7,77-45,-115 60,-1-1,1 1,-1-1,0-1,0 1,0-1,-1 1,1-2,-2 1,6-11,-7 15,-1-1,0 0,0 1,0-1,0 0,0 0,-1 0,1 1,-1-1,0 0,0 0,0 0,0 0,0 0,-1 0,1 0,-1 0,0 1,0-1,0 0,0 1,0-1,-1 0,1 1,-1-1,0 1,1 0,-4-3,-10-5,0 0,0 1,-1 0,-1 2,1 0,-1 0,-32-6,-30-13,66 21,-10-6,0 2,-1 0,0 2,0 0,-1 2,0 1,-41-2,16 7,15 0,1-1,-1-1,-67-13,58 8,1 1,-1 2,0 1,-48 6,-9-1,-75-11,-185-31,161 13,30 2,-44-4,-82 25,145 7,65-5,17-1,0 2,-1 4,1 2,-79 19,102-16,0-2,-1-2,-84-3,-18 2,-237 11,338-13,-83 16,34-3,-188 25,215-26,0 2,-73 29,-246 129,357-155,1 1,-38 34,-38 24,-74 29,343-214,8-6,-150 101,201-113,-180 105,1 1,1 3,68-18,-74 28,65-3,0 0,139-19,-138 20,145 8,-97 3,0 9,-14 0,-84-8,97 19,2 1,-88-15,65 18,-81-15,0-3,0-1,61 1,-279 16,159-23,-72 14,48-8,1-1,-1-2,-1-1,1-2,0-1,-55-6,27-6,-7-1,0 2,-91 0,85 10,25-1,0 2,-95 15,17 10,-31 1,119-23,1 2,0 2,1 2,-51 18,66-19,-1-2,0 0,0-2,-35 3,-47 10,-20 25,-21-16,127-23,-1 1,-24 10,29-9,0-1,-1 0,0-2,-20 3,3-5,-112 13,97-9,0-1,-68-5,-49 3,43 21,105-18,19-5,-1 0,1 0,-1 0,1 0,-1 1,1-1,0 0,-1 0,1 0,-1 0,1 0,0 1,-1-1,1 0,-1 0,1 1,0-1,-1 0,1 1,0-1,0 0,-1 1,1-1,0 0,0 1,0-1,-1 1,1-1,0 1,0-1,0 0,0 1,0-1,0 1,0-1,0 1,4 4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6-02T20:34:18.34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370 764,'248'1,"399"-4,-7-34,-180-1,-360 28,113-3,599 14,-730 2,91 17,22 1,458-16,-118-5,-487 3,-2 3,89 20,90 42,74 15,-202-66,0-5,0-3,1-5,169-15,-126-11,182-53,-178 39,10-3,437-85,-240 86,154-21,-352 40,-103 15,0-2,0-3,-1-1,0-3,54-21,-39 11,0 3,2 3,102-13,-101 18,26-1,-53 8,0-1,-1-2,60-20,-33 6,1 4,1 2,0 4,1 3,138-1,-138 10,1 3,-1 4,136 29,-202-35,281 82,-269-77,-1 2,0-1,0 2,-1 0,18 16,62 60,-71-64,-20-18,1 1,-1-1,0 1,0 0,0 0,-1 0,1 0,-1 0,0 0,0 1,0-1,-1 1,1 5,-1-8,-1 0,0 0,-1 0,1 1,0-1,-1 0,1 0,-1 0,1 0,-1 0,0 0,0 0,0 0,0 0,0-1,-1 1,1 0,-1-1,1 1,-1-1,1 1,-1-1,0 0,0 1,1-1,-1 0,0 0,0 0,0-1,0 1,-3 0,-36 13,17-6,0 1,-31 17,23-10,-1-1,0-1,-1-2,-38 8,-146 22,132-28,-103 13,93-16,-176 46,106-6,-133 39,249-76,20-4,-2-2,1-1,-1-1,-52 2,-5-4,-90 16,31-3,79-11,-270 20,-259 19,255-16,178-6,107-13,-81 5,83-11,-87 18,35-4,73-13,-283 33,242-33,-1-4,-88-8,70-3,0-3,-113-32,-37-33,-189-49,138 71,-32-7,269 54,-1 2,1 2,-114 8,59 0,-644-22,-170 10,540 12,365-3,-28-1,0 3,-72 11,-296 76,364-79,-1-2,-109 0,-19 1,-16 3,187-10,1 0,-1 1,-23 9,22-7,-1 0,0-1,-19 2,-614 28,640-34,0 0,-1 1,1-2,0 1,0-1,-10-2,17 2,0 1,1 0,-1-1,0 1,0-1,0 1,0-1,0 1,0-1,1 0,-1 1,0-1,1 0,-1 0,0 1,1-1,-1 0,1 0,-1 0,1 0,0 0,-1 0,1 0,0 0,0 0,-1 0,1 0,0 0,0 0,0 0,0 0,0 0,1 0,-1 0,0 0,0 0,1 0,-1 0,0 0,1 1,-1-1,1 0,-1 0,1 0,0 0,-1 1,1-1,1-1,24-39,-16 27,-1 0,-1 0,0-1,-1 0,0-1,-1 1,4-22,-6 22,0 0,1 1,1-1,0 1,1 0,0 1,1 0,1 0,16-19,12-8,58-49,-27 26,-46 41,-7 6,1 1,22-16,-31 27,0-1,0 1,1 1,-1-1,1 1,0 1,-1-1,1 1,13-1,133-16,146-14,28-6,-116 12,55 20,-78 5,462-18,-490 19,154 3,-257 4,81 18,-15-1,328 15,5-32,-122-4,-224 5,0 4,-1 5,-1 5,-1 4,121 46,-21 14,-116-44,132 38,-116-51,1-4,138 11,-196-32,1-2,0-2,64-9,-81 4,0-1,0-2,-1-2,-1-1,53-26,-28 8,2 2,1 3,66-18,-88 31,72-35,-85 34,1 1,1 1,0 1,0 1,44-7,136-14,25-2,385-75,-416 70,73-17,-52-10,169-39,-311 87,338-53,-386 67,0 1,0 2,0 1,0 1,47 12,153 53,-218-63,33 13,48 26,-56-25,79 28,391 126,-462-154,1-1,1-3,0-1,1-4,0-1,1-2,67-1,128-6,355-47,-502 37,-71 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A05F91-3DEE-4AA7-BCDF-73C25B504C81}" type="datetimeFigureOut">
              <a:rPr lang="en-US" smtClean="0"/>
              <a:t>6/13/2023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631548-6AE5-42F2-A665-A807A4E911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2164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Environment includes water for ‘wild and scenic rivers’, required delta outflow, instream flows, managed wetlands. Ag includes water for crop production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631548-6AE5-42F2-A665-A807A4E9112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2545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Environment includes water for ‘wild and scenic rivers’, required delta outflow, instream flows, managed wetlands. Ag includes water for crop production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631548-6AE5-42F2-A665-A807A4E9112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1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Environment includes water for ‘wild and scenic rivers’, required delta outflow, instream flows, managed wetlands. Ag includes water for crop production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631548-6AE5-42F2-A665-A807A4E9112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801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Environment includes water for ‘wild and scenic rivers’, required delta outflow, instream flows, managed wetlands. Ag includes water for crop production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631548-6AE5-42F2-A665-A807A4E9112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8592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Environment includes water for ‘wild and scenic rivers’, required delta outflow, instream flows, managed wetlands. Ag includes water for crop production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631548-6AE5-42F2-A665-A807A4E9112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9725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4C925-60F1-4152-9274-BC0C40804BF2}" type="datetimeFigureOut">
              <a:rPr lang="en-US" smtClean="0"/>
              <a:t>6/13/2023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BC7BE-AA07-4E7C-8851-C01E8AFBAE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613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4C925-60F1-4152-9274-BC0C40804BF2}" type="datetimeFigureOut">
              <a:rPr lang="en-US" smtClean="0"/>
              <a:t>6/13/2023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BC7BE-AA07-4E7C-8851-C01E8AFBAE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3548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4C925-60F1-4152-9274-BC0C40804BF2}" type="datetimeFigureOut">
              <a:rPr lang="en-US" smtClean="0"/>
              <a:t>6/13/2023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BC7BE-AA07-4E7C-8851-C01E8AFBAE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654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4C925-60F1-4152-9274-BC0C40804BF2}" type="datetimeFigureOut">
              <a:rPr lang="en-US" smtClean="0"/>
              <a:t>6/13/2023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BC7BE-AA07-4E7C-8851-C01E8AFBAE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6711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4C925-60F1-4152-9274-BC0C40804BF2}" type="datetimeFigureOut">
              <a:rPr lang="en-US" smtClean="0"/>
              <a:t>6/13/2023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BC7BE-AA07-4E7C-8851-C01E8AFBAE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91712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4C925-60F1-4152-9274-BC0C40804BF2}" type="datetimeFigureOut">
              <a:rPr lang="en-US" smtClean="0"/>
              <a:t>6/13/2023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BC7BE-AA07-4E7C-8851-C01E8AFBAE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0195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4C925-60F1-4152-9274-BC0C40804BF2}" type="datetimeFigureOut">
              <a:rPr lang="en-US" smtClean="0"/>
              <a:t>6/13/2023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BC7BE-AA07-4E7C-8851-C01E8AFBAE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0510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4C925-60F1-4152-9274-BC0C40804BF2}" type="datetimeFigureOut">
              <a:rPr lang="en-US" smtClean="0"/>
              <a:t>6/13/2023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BC7BE-AA07-4E7C-8851-C01E8AFBAE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9781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4C925-60F1-4152-9274-BC0C40804BF2}" type="datetimeFigureOut">
              <a:rPr lang="en-US" smtClean="0"/>
              <a:t>6/13/2023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BC7BE-AA07-4E7C-8851-C01E8AFBAE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1965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4C925-60F1-4152-9274-BC0C40804BF2}" type="datetimeFigureOut">
              <a:rPr lang="en-US" smtClean="0"/>
              <a:t>6/13/2023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BC7BE-AA07-4E7C-8851-C01E8AFBAE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9139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4C925-60F1-4152-9274-BC0C40804BF2}" type="datetimeFigureOut">
              <a:rPr lang="en-US" smtClean="0"/>
              <a:t>6/13/2023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BC7BE-AA07-4E7C-8851-C01E8AFBAE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54317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F4C925-60F1-4152-9274-BC0C40804BF2}" type="datetimeFigureOut">
              <a:rPr lang="en-US" smtClean="0"/>
              <a:t>6/13/2023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BC7BE-AA07-4E7C-8851-C01E8AFBAE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10073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6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6.JP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3" Type="http://schemas.openxmlformats.org/officeDocument/2006/relationships/image" Target="../media/image110.png"/><Relationship Id="rId7" Type="http://schemas.openxmlformats.org/officeDocument/2006/relationships/customXml" Target="../ink/ink3.xml"/><Relationship Id="rId12" Type="http://schemas.openxmlformats.org/officeDocument/2006/relationships/image" Target="../media/image160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0.png"/><Relationship Id="rId11" Type="http://schemas.openxmlformats.org/officeDocument/2006/relationships/customXml" Target="../ink/ink5.xml"/><Relationship Id="rId5" Type="http://schemas.openxmlformats.org/officeDocument/2006/relationships/customXml" Target="../ink/ink2.xml"/><Relationship Id="rId10" Type="http://schemas.openxmlformats.org/officeDocument/2006/relationships/image" Target="../media/image150.png"/><Relationship Id="rId4" Type="http://schemas.openxmlformats.org/officeDocument/2006/relationships/image" Target="../media/image19.png"/><Relationship Id="rId9" Type="http://schemas.openxmlformats.org/officeDocument/2006/relationships/customXml" Target="../ink/ink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ED61F-5D6E-6A99-E16A-001766B1DE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5400" dirty="0">
                <a:solidFill>
                  <a:schemeClr val="accent3"/>
                </a:solidFill>
              </a:rPr>
              <a:t>Is there potential for California alfalfa production to be climate neutral?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37C58F-B9C2-BE95-348E-913C68264F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28117"/>
            <a:ext cx="9144000" cy="2077373"/>
          </a:xfrm>
        </p:spPr>
        <p:txBody>
          <a:bodyPr/>
          <a:lstStyle/>
          <a:p>
            <a:endParaRPr lang="en-US" sz="2800" b="1" dirty="0">
              <a:solidFill>
                <a:schemeClr val="accent3"/>
              </a:solidFill>
            </a:endParaRPr>
          </a:p>
          <a:p>
            <a:r>
              <a:rPr lang="en-US" b="1" dirty="0">
                <a:solidFill>
                  <a:schemeClr val="accent5"/>
                </a:solidFill>
              </a:rPr>
              <a:t>Gina Nichols</a:t>
            </a:r>
            <a:r>
              <a:rPr lang="en-US" baseline="30000" dirty="0">
                <a:solidFill>
                  <a:schemeClr val="accent5"/>
                </a:solidFill>
              </a:rPr>
              <a:t>1,2</a:t>
            </a:r>
            <a:r>
              <a:rPr lang="en-US" dirty="0">
                <a:solidFill>
                  <a:schemeClr val="accent5"/>
                </a:solidFill>
              </a:rPr>
              <a:t>, Dan Putnam</a:t>
            </a:r>
            <a:r>
              <a:rPr lang="en-US" baseline="30000" dirty="0">
                <a:solidFill>
                  <a:schemeClr val="accent5"/>
                </a:solidFill>
              </a:rPr>
              <a:t>1</a:t>
            </a:r>
            <a:r>
              <a:rPr lang="en-US" dirty="0">
                <a:solidFill>
                  <a:schemeClr val="accent5"/>
                </a:solidFill>
              </a:rPr>
              <a:t>, Cameron Pittelkow</a:t>
            </a:r>
            <a:r>
              <a:rPr lang="en-US" baseline="30000" dirty="0">
                <a:solidFill>
                  <a:schemeClr val="accent5"/>
                </a:solidFill>
              </a:rPr>
              <a:t>1</a:t>
            </a:r>
          </a:p>
          <a:p>
            <a:r>
              <a:rPr lang="en-US" sz="1800" baseline="30000" dirty="0">
                <a:solidFill>
                  <a:schemeClr val="accent5"/>
                </a:solidFill>
              </a:rPr>
              <a:t>1</a:t>
            </a:r>
            <a:r>
              <a:rPr lang="en-US" sz="1800" dirty="0">
                <a:solidFill>
                  <a:schemeClr val="accent5"/>
                </a:solidFill>
              </a:rPr>
              <a:t>University of California, Davis </a:t>
            </a:r>
            <a:r>
              <a:rPr lang="en-US" sz="1800" baseline="30000" dirty="0">
                <a:solidFill>
                  <a:schemeClr val="accent5"/>
                </a:solidFill>
              </a:rPr>
              <a:t>2</a:t>
            </a:r>
            <a:r>
              <a:rPr lang="en-US" sz="1800" dirty="0">
                <a:solidFill>
                  <a:schemeClr val="accent5"/>
                </a:solidFill>
              </a:rPr>
              <a:t>The Land Institute</a:t>
            </a:r>
          </a:p>
          <a:p>
            <a:pPr algn="l"/>
            <a:endParaRPr lang="en-US" sz="2000" dirty="0">
              <a:solidFill>
                <a:schemeClr val="tx1">
                  <a:lumMod val="50000"/>
                </a:schemeClr>
              </a:solidFill>
            </a:endParaRPr>
          </a:p>
          <a:p>
            <a:pPr algn="l"/>
            <a:endParaRPr lang="en-US" sz="20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23D5C6-6D78-B777-F0C1-328CCB9D07EF}"/>
              </a:ext>
            </a:extLst>
          </p:cNvPr>
          <p:cNvSpPr txBox="1"/>
          <p:nvPr/>
        </p:nvSpPr>
        <p:spPr>
          <a:xfrm>
            <a:off x="0" y="6218757"/>
            <a:ext cx="794403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i="1" dirty="0">
                <a:solidFill>
                  <a:schemeClr val="tx1">
                    <a:lumMod val="50000"/>
                  </a:schemeClr>
                </a:solidFill>
              </a:rPr>
              <a:t>International Symposium on Sustainable Systems and Technology – ISSST 2023</a:t>
            </a:r>
          </a:p>
          <a:p>
            <a:pPr algn="l"/>
            <a:r>
              <a:rPr lang="en-US" sz="1800" i="1" dirty="0">
                <a:solidFill>
                  <a:schemeClr val="tx1">
                    <a:lumMod val="50000"/>
                  </a:schemeClr>
                </a:solidFill>
              </a:rPr>
              <a:t>June 2023, Ft. Collins CO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1821284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text, diagram, screenshot, plan&#10;&#10;Description automatically generated">
            <a:extLst>
              <a:ext uri="{FF2B5EF4-FFF2-40B4-BE49-F238E27FC236}">
                <a16:creationId xmlns:a16="http://schemas.microsoft.com/office/drawing/2014/main" id="{CC5F88C2-1507-B22E-41C6-DAFEA6C00A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291" y="508578"/>
            <a:ext cx="6156181" cy="5520162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1EAB9C6A-F820-74F1-68F4-849035B8919C}"/>
              </a:ext>
            </a:extLst>
          </p:cNvPr>
          <p:cNvGrpSpPr/>
          <p:nvPr/>
        </p:nvGrpSpPr>
        <p:grpSpPr>
          <a:xfrm>
            <a:off x="0" y="-32247"/>
            <a:ext cx="12221164" cy="430887"/>
            <a:chOff x="0" y="-32247"/>
            <a:chExt cx="12221164" cy="430887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1AFC313-4547-1198-EDEB-FFE43A57D439}"/>
                </a:ext>
              </a:extLst>
            </p:cNvPr>
            <p:cNvSpPr/>
            <p:nvPr/>
          </p:nvSpPr>
          <p:spPr>
            <a:xfrm>
              <a:off x="0" y="0"/>
              <a:ext cx="12192000" cy="355558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D41D855-DF54-B1CD-B1D0-7095D273A57A}"/>
                </a:ext>
              </a:extLst>
            </p:cNvPr>
            <p:cNvSpPr txBox="1"/>
            <p:nvPr/>
          </p:nvSpPr>
          <p:spPr>
            <a:xfrm>
              <a:off x="4461164" y="-32247"/>
              <a:ext cx="7760000" cy="430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sz="1100" i="1" dirty="0">
                  <a:solidFill>
                    <a:schemeClr val="accent5"/>
                  </a:solidFill>
                </a:rPr>
                <a:t>Data from Department of Water Resources 2018, Figure from Public Policy Institute of California Fact Sheet </a:t>
              </a:r>
            </a:p>
            <a:p>
              <a:pPr algn="r"/>
              <a:r>
                <a:rPr lang="en-US" sz="1100" i="1" dirty="0">
                  <a:solidFill>
                    <a:schemeClr val="accent5"/>
                  </a:solidFill>
                </a:rPr>
                <a:t>https://cwc.ca.gov/-/media/CWC-Website/Files/Documents/2019/06_June/June2019_Item_12_Attach_2_PPICFactSheets.pdf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33EE362-2F43-CEA9-688E-5AD38079E423}"/>
                </a:ext>
              </a:extLst>
            </p:cNvPr>
            <p:cNvSpPr txBox="1"/>
            <p:nvPr/>
          </p:nvSpPr>
          <p:spPr>
            <a:xfrm>
              <a:off x="96837" y="47781"/>
              <a:ext cx="10198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>
                  <a:solidFill>
                    <a:schemeClr val="accent3"/>
                  </a:solidFill>
                </a:rPr>
                <a:t>Motivation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4F3BC34-3D96-BC8E-AF40-6E243DDC8A74}"/>
                </a:ext>
              </a:extLst>
            </p:cNvPr>
            <p:cNvSpPr txBox="1"/>
            <p:nvPr/>
          </p:nvSpPr>
          <p:spPr>
            <a:xfrm>
              <a:off x="1569875" y="47781"/>
              <a:ext cx="116955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>
                  <a:solidFill>
                    <a:schemeClr val="accent1">
                      <a:lumMod val="75000"/>
                    </a:schemeClr>
                  </a:solidFill>
                </a:rPr>
                <a:t>Methodology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485B7D3-D572-4880-0DDA-9E2199461E69}"/>
                </a:ext>
              </a:extLst>
            </p:cNvPr>
            <p:cNvSpPr txBox="1"/>
            <p:nvPr/>
          </p:nvSpPr>
          <p:spPr>
            <a:xfrm>
              <a:off x="3274834" y="47781"/>
              <a:ext cx="88517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>
                  <a:solidFill>
                    <a:schemeClr val="accent1">
                      <a:lumMod val="75000"/>
                    </a:schemeClr>
                  </a:solidFill>
                </a:rPr>
                <a:t>Learnings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182881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text, diagram, screenshot, plan&#10;&#10;Description automatically generated">
            <a:extLst>
              <a:ext uri="{FF2B5EF4-FFF2-40B4-BE49-F238E27FC236}">
                <a16:creationId xmlns:a16="http://schemas.microsoft.com/office/drawing/2014/main" id="{CC5F88C2-1507-B22E-41C6-DAFEA6C00A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291" y="508578"/>
            <a:ext cx="6156181" cy="5520162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B98C75CA-23E7-F209-CD82-16FC9CF21CBF}"/>
              </a:ext>
            </a:extLst>
          </p:cNvPr>
          <p:cNvSpPr/>
          <p:nvPr/>
        </p:nvSpPr>
        <p:spPr>
          <a:xfrm>
            <a:off x="4461164" y="1847273"/>
            <a:ext cx="1865745" cy="36021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EAB9C6A-F820-74F1-68F4-849035B8919C}"/>
              </a:ext>
            </a:extLst>
          </p:cNvPr>
          <p:cNvGrpSpPr/>
          <p:nvPr/>
        </p:nvGrpSpPr>
        <p:grpSpPr>
          <a:xfrm>
            <a:off x="0" y="-32247"/>
            <a:ext cx="12221164" cy="387805"/>
            <a:chOff x="0" y="-32247"/>
            <a:chExt cx="12221164" cy="387805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1AFC313-4547-1198-EDEB-FFE43A57D439}"/>
                </a:ext>
              </a:extLst>
            </p:cNvPr>
            <p:cNvSpPr/>
            <p:nvPr/>
          </p:nvSpPr>
          <p:spPr>
            <a:xfrm>
              <a:off x="0" y="0"/>
              <a:ext cx="12192000" cy="355558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D41D855-DF54-B1CD-B1D0-7095D273A57A}"/>
                </a:ext>
              </a:extLst>
            </p:cNvPr>
            <p:cNvSpPr txBox="1"/>
            <p:nvPr/>
          </p:nvSpPr>
          <p:spPr>
            <a:xfrm>
              <a:off x="4461164" y="-32247"/>
              <a:ext cx="7760000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endParaRPr lang="en-US" sz="1100" i="1" dirty="0">
                <a:solidFill>
                  <a:schemeClr val="accent5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33EE362-2F43-CEA9-688E-5AD38079E423}"/>
                </a:ext>
              </a:extLst>
            </p:cNvPr>
            <p:cNvSpPr txBox="1"/>
            <p:nvPr/>
          </p:nvSpPr>
          <p:spPr>
            <a:xfrm>
              <a:off x="96837" y="47781"/>
              <a:ext cx="10198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>
                  <a:solidFill>
                    <a:schemeClr val="accent3"/>
                  </a:solidFill>
                </a:rPr>
                <a:t>Motivation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4F3BC34-3D96-BC8E-AF40-6E243DDC8A74}"/>
                </a:ext>
              </a:extLst>
            </p:cNvPr>
            <p:cNvSpPr txBox="1"/>
            <p:nvPr/>
          </p:nvSpPr>
          <p:spPr>
            <a:xfrm>
              <a:off x="1569875" y="47781"/>
              <a:ext cx="116955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>
                  <a:solidFill>
                    <a:schemeClr val="accent1">
                      <a:lumMod val="75000"/>
                    </a:schemeClr>
                  </a:solidFill>
                </a:rPr>
                <a:t>Methodology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485B7D3-D572-4880-0DDA-9E2199461E69}"/>
                </a:ext>
              </a:extLst>
            </p:cNvPr>
            <p:cNvSpPr txBox="1"/>
            <p:nvPr/>
          </p:nvSpPr>
          <p:spPr>
            <a:xfrm>
              <a:off x="3274834" y="47781"/>
              <a:ext cx="88517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>
                  <a:solidFill>
                    <a:schemeClr val="accent1">
                      <a:lumMod val="75000"/>
                    </a:schemeClr>
                  </a:solidFill>
                </a:rPr>
                <a:t>Learnings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606555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diagram, screenshot, plan&#10;&#10;Description automatically generated">
            <a:extLst>
              <a:ext uri="{FF2B5EF4-FFF2-40B4-BE49-F238E27FC236}">
                <a16:creationId xmlns:a16="http://schemas.microsoft.com/office/drawing/2014/main" id="{C52F0308-1C5B-7623-ED2D-FDDF324745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291" y="508578"/>
            <a:ext cx="6156181" cy="5520162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CFD2D54E-310B-FF88-52C8-36133AA1154A}"/>
              </a:ext>
            </a:extLst>
          </p:cNvPr>
          <p:cNvSpPr/>
          <p:nvPr/>
        </p:nvSpPr>
        <p:spPr>
          <a:xfrm>
            <a:off x="4461164" y="1847273"/>
            <a:ext cx="1865745" cy="36021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31" descr="A map of the state of california&#10;&#10;Description automatically generated with medium confidence">
            <a:extLst>
              <a:ext uri="{FF2B5EF4-FFF2-40B4-BE49-F238E27FC236}">
                <a16:creationId xmlns:a16="http://schemas.microsoft.com/office/drawing/2014/main" id="{260A558E-1080-155A-14AE-DE45AB051F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4529" y="595116"/>
            <a:ext cx="4534215" cy="5667768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995F8145-50B2-2850-0CA0-F808AD939DCE}"/>
              </a:ext>
            </a:extLst>
          </p:cNvPr>
          <p:cNvGrpSpPr/>
          <p:nvPr/>
        </p:nvGrpSpPr>
        <p:grpSpPr>
          <a:xfrm>
            <a:off x="0" y="-32247"/>
            <a:ext cx="12221164" cy="387805"/>
            <a:chOff x="0" y="-32247"/>
            <a:chExt cx="12221164" cy="387805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FA2259D-043E-9B7D-497F-E94228BB59CD}"/>
                </a:ext>
              </a:extLst>
            </p:cNvPr>
            <p:cNvSpPr/>
            <p:nvPr/>
          </p:nvSpPr>
          <p:spPr>
            <a:xfrm>
              <a:off x="0" y="0"/>
              <a:ext cx="12192000" cy="355558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FC322DC-B739-3E40-AA53-BC0307490416}"/>
                </a:ext>
              </a:extLst>
            </p:cNvPr>
            <p:cNvSpPr txBox="1"/>
            <p:nvPr/>
          </p:nvSpPr>
          <p:spPr>
            <a:xfrm>
              <a:off x="4461164" y="-32247"/>
              <a:ext cx="7760000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sz="1100" i="1" dirty="0">
                  <a:solidFill>
                    <a:schemeClr val="accent5"/>
                  </a:solidFill>
                </a:rPr>
                <a:t>Data from NASS 2017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E4AE266-784E-09F1-3676-B080A96E4CC2}"/>
                </a:ext>
              </a:extLst>
            </p:cNvPr>
            <p:cNvSpPr txBox="1"/>
            <p:nvPr/>
          </p:nvSpPr>
          <p:spPr>
            <a:xfrm>
              <a:off x="96837" y="47781"/>
              <a:ext cx="10198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>
                  <a:solidFill>
                    <a:schemeClr val="accent3"/>
                  </a:solidFill>
                </a:rPr>
                <a:t>Motivation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2B84E2E-FF5A-3B4F-CE97-C11B6971C8A6}"/>
                </a:ext>
              </a:extLst>
            </p:cNvPr>
            <p:cNvSpPr txBox="1"/>
            <p:nvPr/>
          </p:nvSpPr>
          <p:spPr>
            <a:xfrm>
              <a:off x="1569875" y="47781"/>
              <a:ext cx="116955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>
                  <a:solidFill>
                    <a:schemeClr val="accent1">
                      <a:lumMod val="75000"/>
                    </a:schemeClr>
                  </a:solidFill>
                </a:rPr>
                <a:t>Methodology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AF14F71-D315-02EA-0293-684B2614FC61}"/>
                </a:ext>
              </a:extLst>
            </p:cNvPr>
            <p:cNvSpPr txBox="1"/>
            <p:nvPr/>
          </p:nvSpPr>
          <p:spPr>
            <a:xfrm>
              <a:off x="3274834" y="47781"/>
              <a:ext cx="88517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>
                  <a:solidFill>
                    <a:schemeClr val="accent1">
                      <a:lumMod val="75000"/>
                    </a:schemeClr>
                  </a:solidFill>
                </a:rPr>
                <a:t>Learnings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591505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map of the state of california&#10;&#10;Description automatically generated with medium confidence">
            <a:extLst>
              <a:ext uri="{FF2B5EF4-FFF2-40B4-BE49-F238E27FC236}">
                <a16:creationId xmlns:a16="http://schemas.microsoft.com/office/drawing/2014/main" id="{8D9F8BB4-3080-78B8-9979-2F48EDA41C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4529" y="595116"/>
            <a:ext cx="4534215" cy="5667768"/>
          </a:xfrm>
          <a:prstGeom prst="rect">
            <a:avLst/>
          </a:prstGeom>
        </p:spPr>
      </p:pic>
      <p:pic>
        <p:nvPicPr>
          <p:cNvPr id="5" name="Picture 4" descr="A picture containing text, diagram, screenshot, plan&#10;&#10;Description automatically generated">
            <a:extLst>
              <a:ext uri="{FF2B5EF4-FFF2-40B4-BE49-F238E27FC236}">
                <a16:creationId xmlns:a16="http://schemas.microsoft.com/office/drawing/2014/main" id="{C52F0308-1C5B-7623-ED2D-FDDF324745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291" y="508578"/>
            <a:ext cx="6156181" cy="5520162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CFD2D54E-310B-FF88-52C8-36133AA1154A}"/>
              </a:ext>
            </a:extLst>
          </p:cNvPr>
          <p:cNvSpPr/>
          <p:nvPr/>
        </p:nvSpPr>
        <p:spPr>
          <a:xfrm>
            <a:off x="4461164" y="1847273"/>
            <a:ext cx="1865745" cy="36021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46A66AF4-E732-B740-57B7-6E13E8FA1045}"/>
              </a:ext>
            </a:extLst>
          </p:cNvPr>
          <p:cNvSpPr/>
          <p:nvPr/>
        </p:nvSpPr>
        <p:spPr>
          <a:xfrm>
            <a:off x="1861128" y="1112983"/>
            <a:ext cx="1362364" cy="161174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4A2FF535-36DC-E6BF-04CA-30D86FDC3481}"/>
              </a:ext>
            </a:extLst>
          </p:cNvPr>
          <p:cNvSpPr/>
          <p:nvPr/>
        </p:nvSpPr>
        <p:spPr>
          <a:xfrm>
            <a:off x="2528456" y="2660071"/>
            <a:ext cx="1362364" cy="219825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92968C2-2CC1-501C-0021-A62377D557B5}"/>
              </a:ext>
            </a:extLst>
          </p:cNvPr>
          <p:cNvSpPr/>
          <p:nvPr/>
        </p:nvSpPr>
        <p:spPr>
          <a:xfrm>
            <a:off x="4191925" y="4650510"/>
            <a:ext cx="1458422" cy="113145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A98EB08-897D-0198-9656-BE84A3DE7A16}"/>
              </a:ext>
            </a:extLst>
          </p:cNvPr>
          <p:cNvSpPr/>
          <p:nvPr/>
        </p:nvSpPr>
        <p:spPr>
          <a:xfrm>
            <a:off x="7616454" y="829260"/>
            <a:ext cx="1362364" cy="161174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8074510-1DAC-3405-8588-D09556008B63}"/>
              </a:ext>
            </a:extLst>
          </p:cNvPr>
          <p:cNvSpPr/>
          <p:nvPr/>
        </p:nvSpPr>
        <p:spPr>
          <a:xfrm>
            <a:off x="8450036" y="2724727"/>
            <a:ext cx="1362364" cy="219825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3776F21-04D3-8CF0-6117-5A08E89BE116}"/>
              </a:ext>
            </a:extLst>
          </p:cNvPr>
          <p:cNvSpPr/>
          <p:nvPr/>
        </p:nvSpPr>
        <p:spPr>
          <a:xfrm>
            <a:off x="9618895" y="4650510"/>
            <a:ext cx="1458422" cy="113145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C33E3E2-403F-B3B2-EF11-582C0D753EED}"/>
              </a:ext>
            </a:extLst>
          </p:cNvPr>
          <p:cNvGrpSpPr/>
          <p:nvPr/>
        </p:nvGrpSpPr>
        <p:grpSpPr>
          <a:xfrm>
            <a:off x="0" y="-32247"/>
            <a:ext cx="12221164" cy="387805"/>
            <a:chOff x="0" y="-32247"/>
            <a:chExt cx="12221164" cy="387805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3855CFF-4C04-4530-336F-898EA402D9F6}"/>
                </a:ext>
              </a:extLst>
            </p:cNvPr>
            <p:cNvSpPr/>
            <p:nvPr/>
          </p:nvSpPr>
          <p:spPr>
            <a:xfrm>
              <a:off x="0" y="0"/>
              <a:ext cx="12192000" cy="355558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516DB53-2690-D4FA-E367-7C6DF643158E}"/>
                </a:ext>
              </a:extLst>
            </p:cNvPr>
            <p:cNvSpPr txBox="1"/>
            <p:nvPr/>
          </p:nvSpPr>
          <p:spPr>
            <a:xfrm>
              <a:off x="4461164" y="-32247"/>
              <a:ext cx="7760000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sz="1100" i="1" dirty="0">
                  <a:solidFill>
                    <a:schemeClr val="accent5"/>
                  </a:solidFill>
                </a:rPr>
                <a:t> 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1939BBD-62BC-612F-31E4-80675D7A72C0}"/>
                </a:ext>
              </a:extLst>
            </p:cNvPr>
            <p:cNvSpPr txBox="1"/>
            <p:nvPr/>
          </p:nvSpPr>
          <p:spPr>
            <a:xfrm>
              <a:off x="96837" y="47781"/>
              <a:ext cx="10198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>
                  <a:solidFill>
                    <a:schemeClr val="accent3"/>
                  </a:solidFill>
                </a:rPr>
                <a:t>Motivation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AF27566-F7F1-922F-1466-F5C3DDCC2EF1}"/>
                </a:ext>
              </a:extLst>
            </p:cNvPr>
            <p:cNvSpPr txBox="1"/>
            <p:nvPr/>
          </p:nvSpPr>
          <p:spPr>
            <a:xfrm>
              <a:off x="1569875" y="47781"/>
              <a:ext cx="116955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>
                  <a:solidFill>
                    <a:schemeClr val="accent1">
                      <a:lumMod val="75000"/>
                    </a:schemeClr>
                  </a:solidFill>
                </a:rPr>
                <a:t>Methodology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85E33D7-6731-C96F-4932-2AB3D77C6DE8}"/>
                </a:ext>
              </a:extLst>
            </p:cNvPr>
            <p:cNvSpPr txBox="1"/>
            <p:nvPr/>
          </p:nvSpPr>
          <p:spPr>
            <a:xfrm>
              <a:off x="3274834" y="47781"/>
              <a:ext cx="88517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>
                  <a:solidFill>
                    <a:schemeClr val="accent1">
                      <a:lumMod val="75000"/>
                    </a:schemeClr>
                  </a:solidFill>
                </a:rPr>
                <a:t>Learnings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694932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E2BA17EA-3860-B2C5-DEB0-7CFA496E7D68}"/>
              </a:ext>
            </a:extLst>
          </p:cNvPr>
          <p:cNvGrpSpPr/>
          <p:nvPr/>
        </p:nvGrpSpPr>
        <p:grpSpPr>
          <a:xfrm>
            <a:off x="0" y="-32247"/>
            <a:ext cx="12221164" cy="387805"/>
            <a:chOff x="0" y="-32247"/>
            <a:chExt cx="12221164" cy="387805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4099B7FC-68AA-EBCC-7F19-C5B496A3E603}"/>
                </a:ext>
              </a:extLst>
            </p:cNvPr>
            <p:cNvSpPr/>
            <p:nvPr/>
          </p:nvSpPr>
          <p:spPr>
            <a:xfrm>
              <a:off x="0" y="0"/>
              <a:ext cx="12192000" cy="355558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19B7322-8E4C-F1B8-83AA-69E0D5687679}"/>
                </a:ext>
              </a:extLst>
            </p:cNvPr>
            <p:cNvSpPr txBox="1"/>
            <p:nvPr/>
          </p:nvSpPr>
          <p:spPr>
            <a:xfrm>
              <a:off x="4461164" y="-32247"/>
              <a:ext cx="7760000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sz="1100" i="1" dirty="0">
                  <a:solidFill>
                    <a:schemeClr val="accent5"/>
                  </a:solidFill>
                </a:rPr>
                <a:t> 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49039BD-CA13-74E6-27F7-3E6CA21A383C}"/>
                </a:ext>
              </a:extLst>
            </p:cNvPr>
            <p:cNvSpPr txBox="1"/>
            <p:nvPr/>
          </p:nvSpPr>
          <p:spPr>
            <a:xfrm>
              <a:off x="96837" y="47781"/>
              <a:ext cx="10198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>
                  <a:solidFill>
                    <a:schemeClr val="accent3"/>
                  </a:solidFill>
                </a:rPr>
                <a:t>Motivation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10D1027-2BE0-DF6E-8B29-1EAF74882E1E}"/>
                </a:ext>
              </a:extLst>
            </p:cNvPr>
            <p:cNvSpPr txBox="1"/>
            <p:nvPr/>
          </p:nvSpPr>
          <p:spPr>
            <a:xfrm>
              <a:off x="1569875" y="47781"/>
              <a:ext cx="116955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>
                  <a:solidFill>
                    <a:schemeClr val="accent1">
                      <a:lumMod val="75000"/>
                    </a:schemeClr>
                  </a:solidFill>
                </a:rPr>
                <a:t>Methodology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5F6A82D-4C8B-07CF-B8DD-F4D76043AB19}"/>
                </a:ext>
              </a:extLst>
            </p:cNvPr>
            <p:cNvSpPr txBox="1"/>
            <p:nvPr/>
          </p:nvSpPr>
          <p:spPr>
            <a:xfrm>
              <a:off x="3274834" y="47781"/>
              <a:ext cx="88517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>
                  <a:solidFill>
                    <a:schemeClr val="accent1">
                      <a:lumMod val="75000"/>
                    </a:schemeClr>
                  </a:solidFill>
                </a:rPr>
                <a:t>Learnings</a:t>
              </a:r>
            </a:p>
          </p:txBody>
        </p:sp>
      </p:grpSp>
      <p:pic>
        <p:nvPicPr>
          <p:cNvPr id="10" name="Picture 9" descr="A map of the state of california&#10;&#10;Description automatically generated with medium confidence">
            <a:extLst>
              <a:ext uri="{FF2B5EF4-FFF2-40B4-BE49-F238E27FC236}">
                <a16:creationId xmlns:a16="http://schemas.microsoft.com/office/drawing/2014/main" id="{832FCA64-8FA4-717E-3ED8-BA3040FE14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5158" y="591133"/>
            <a:ext cx="4496262" cy="5620327"/>
          </a:xfrm>
          <a:prstGeom prst="rect">
            <a:avLst/>
          </a:prstGeom>
        </p:spPr>
      </p:pic>
      <p:pic>
        <p:nvPicPr>
          <p:cNvPr id="5" name="Picture 4" descr="A picture containing text, diagram, screenshot, plan&#10;&#10;Description automatically generated">
            <a:extLst>
              <a:ext uri="{FF2B5EF4-FFF2-40B4-BE49-F238E27FC236}">
                <a16:creationId xmlns:a16="http://schemas.microsoft.com/office/drawing/2014/main" id="{C52F0308-1C5B-7623-ED2D-FDDF324745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291" y="508578"/>
            <a:ext cx="6156181" cy="5520162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CFD2D54E-310B-FF88-52C8-36133AA1154A}"/>
              </a:ext>
            </a:extLst>
          </p:cNvPr>
          <p:cNvSpPr/>
          <p:nvPr/>
        </p:nvSpPr>
        <p:spPr>
          <a:xfrm>
            <a:off x="4461164" y="1847273"/>
            <a:ext cx="1865745" cy="36021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46A66AF4-E732-B740-57B7-6E13E8FA1045}"/>
              </a:ext>
            </a:extLst>
          </p:cNvPr>
          <p:cNvSpPr/>
          <p:nvPr/>
        </p:nvSpPr>
        <p:spPr>
          <a:xfrm>
            <a:off x="1861128" y="1112983"/>
            <a:ext cx="1362364" cy="161174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4A2FF535-36DC-E6BF-04CA-30D86FDC3481}"/>
              </a:ext>
            </a:extLst>
          </p:cNvPr>
          <p:cNvSpPr/>
          <p:nvPr/>
        </p:nvSpPr>
        <p:spPr>
          <a:xfrm>
            <a:off x="2528456" y="2660071"/>
            <a:ext cx="1362364" cy="219825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92968C2-2CC1-501C-0021-A62377D557B5}"/>
              </a:ext>
            </a:extLst>
          </p:cNvPr>
          <p:cNvSpPr/>
          <p:nvPr/>
        </p:nvSpPr>
        <p:spPr>
          <a:xfrm>
            <a:off x="4191925" y="4650510"/>
            <a:ext cx="1458422" cy="113145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A98EB08-897D-0198-9656-BE84A3DE7A16}"/>
              </a:ext>
            </a:extLst>
          </p:cNvPr>
          <p:cNvSpPr/>
          <p:nvPr/>
        </p:nvSpPr>
        <p:spPr>
          <a:xfrm>
            <a:off x="7616454" y="829260"/>
            <a:ext cx="1362364" cy="161174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8074510-1DAC-3405-8588-D09556008B63}"/>
              </a:ext>
            </a:extLst>
          </p:cNvPr>
          <p:cNvSpPr/>
          <p:nvPr/>
        </p:nvSpPr>
        <p:spPr>
          <a:xfrm>
            <a:off x="8450036" y="2724727"/>
            <a:ext cx="1362364" cy="219825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3776F21-04D3-8CF0-6117-5A08E89BE116}"/>
              </a:ext>
            </a:extLst>
          </p:cNvPr>
          <p:cNvSpPr/>
          <p:nvPr/>
        </p:nvSpPr>
        <p:spPr>
          <a:xfrm>
            <a:off x="9618895" y="4650510"/>
            <a:ext cx="1458422" cy="113145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E171CEF-7BEE-E358-567A-001A1F0CA20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69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 descr="A picture containing text, screenshot, rectangle, diagram&#10;&#10;Description automatically generated">
            <a:extLst>
              <a:ext uri="{FF2B5EF4-FFF2-40B4-BE49-F238E27FC236}">
                <a16:creationId xmlns:a16="http://schemas.microsoft.com/office/drawing/2014/main" id="{62961879-24BA-EED3-67D6-7F6AAB2223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580" y="318124"/>
            <a:ext cx="7643679" cy="6114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9324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0B00A14C-047B-EACC-0253-334318899FC6}"/>
              </a:ext>
            </a:extLst>
          </p:cNvPr>
          <p:cNvGrpSpPr/>
          <p:nvPr/>
        </p:nvGrpSpPr>
        <p:grpSpPr>
          <a:xfrm>
            <a:off x="0" y="-32247"/>
            <a:ext cx="12221164" cy="387805"/>
            <a:chOff x="0" y="-32247"/>
            <a:chExt cx="12221164" cy="387805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AF44158-D780-CB23-B06A-E6BAD6C64209}"/>
                </a:ext>
              </a:extLst>
            </p:cNvPr>
            <p:cNvSpPr/>
            <p:nvPr/>
          </p:nvSpPr>
          <p:spPr>
            <a:xfrm>
              <a:off x="0" y="0"/>
              <a:ext cx="12192000" cy="355558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3502448-4229-1805-6D67-8DDEEAAF6681}"/>
                </a:ext>
              </a:extLst>
            </p:cNvPr>
            <p:cNvSpPr txBox="1"/>
            <p:nvPr/>
          </p:nvSpPr>
          <p:spPr>
            <a:xfrm>
              <a:off x="4461164" y="-32247"/>
              <a:ext cx="7760000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sz="1100" i="1" dirty="0">
                  <a:solidFill>
                    <a:schemeClr val="accent5"/>
                  </a:solidFill>
                </a:rPr>
                <a:t> 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AB08D77-74AE-1EE9-8A30-21A4A55CEE7C}"/>
                </a:ext>
              </a:extLst>
            </p:cNvPr>
            <p:cNvSpPr txBox="1"/>
            <p:nvPr/>
          </p:nvSpPr>
          <p:spPr>
            <a:xfrm>
              <a:off x="96837" y="47781"/>
              <a:ext cx="10198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>
                  <a:solidFill>
                    <a:schemeClr val="accent3"/>
                  </a:solidFill>
                </a:rPr>
                <a:t>Motivation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EB1FAF9-48C1-E34F-DF4F-70B8FD2AC4DD}"/>
                </a:ext>
              </a:extLst>
            </p:cNvPr>
            <p:cNvSpPr txBox="1"/>
            <p:nvPr/>
          </p:nvSpPr>
          <p:spPr>
            <a:xfrm>
              <a:off x="1569875" y="47781"/>
              <a:ext cx="116955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>
                  <a:solidFill>
                    <a:schemeClr val="accent1">
                      <a:lumMod val="75000"/>
                    </a:schemeClr>
                  </a:solidFill>
                </a:rPr>
                <a:t>Methodology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1164F15-DB16-C346-43A3-8CD012436476}"/>
                </a:ext>
              </a:extLst>
            </p:cNvPr>
            <p:cNvSpPr txBox="1"/>
            <p:nvPr/>
          </p:nvSpPr>
          <p:spPr>
            <a:xfrm>
              <a:off x="3274834" y="47781"/>
              <a:ext cx="88517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>
                  <a:solidFill>
                    <a:schemeClr val="accent1">
                      <a:lumMod val="75000"/>
                    </a:schemeClr>
                  </a:solidFill>
                </a:rPr>
                <a:t>Learnings</a:t>
              </a:r>
            </a:p>
          </p:txBody>
        </p:sp>
      </p:grpSp>
      <p:pic>
        <p:nvPicPr>
          <p:cNvPr id="10" name="Picture 9" descr="A map of the state of california&#10;&#10;Description automatically generated with medium confidence">
            <a:extLst>
              <a:ext uri="{FF2B5EF4-FFF2-40B4-BE49-F238E27FC236}">
                <a16:creationId xmlns:a16="http://schemas.microsoft.com/office/drawing/2014/main" id="{832FCA64-8FA4-717E-3ED8-BA3040FE14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5158" y="591133"/>
            <a:ext cx="4496262" cy="5620327"/>
          </a:xfrm>
          <a:prstGeom prst="rect">
            <a:avLst/>
          </a:prstGeom>
        </p:spPr>
      </p:pic>
      <p:pic>
        <p:nvPicPr>
          <p:cNvPr id="5" name="Picture 4" descr="A picture containing text, diagram, screenshot, plan&#10;&#10;Description automatically generated">
            <a:extLst>
              <a:ext uri="{FF2B5EF4-FFF2-40B4-BE49-F238E27FC236}">
                <a16:creationId xmlns:a16="http://schemas.microsoft.com/office/drawing/2014/main" id="{C52F0308-1C5B-7623-ED2D-FDDF324745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291" y="508578"/>
            <a:ext cx="6156181" cy="5520162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CFD2D54E-310B-FF88-52C8-36133AA1154A}"/>
              </a:ext>
            </a:extLst>
          </p:cNvPr>
          <p:cNvSpPr/>
          <p:nvPr/>
        </p:nvSpPr>
        <p:spPr>
          <a:xfrm>
            <a:off x="4461164" y="1847273"/>
            <a:ext cx="1865745" cy="36021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46A66AF4-E732-B740-57B7-6E13E8FA1045}"/>
              </a:ext>
            </a:extLst>
          </p:cNvPr>
          <p:cNvSpPr/>
          <p:nvPr/>
        </p:nvSpPr>
        <p:spPr>
          <a:xfrm>
            <a:off x="1861128" y="1112983"/>
            <a:ext cx="1362364" cy="161174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4A2FF535-36DC-E6BF-04CA-30D86FDC3481}"/>
              </a:ext>
            </a:extLst>
          </p:cNvPr>
          <p:cNvSpPr/>
          <p:nvPr/>
        </p:nvSpPr>
        <p:spPr>
          <a:xfrm>
            <a:off x="2528456" y="2660071"/>
            <a:ext cx="1362364" cy="219825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92968C2-2CC1-501C-0021-A62377D557B5}"/>
              </a:ext>
            </a:extLst>
          </p:cNvPr>
          <p:cNvSpPr/>
          <p:nvPr/>
        </p:nvSpPr>
        <p:spPr>
          <a:xfrm>
            <a:off x="4191925" y="4650510"/>
            <a:ext cx="1458422" cy="113145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A98EB08-897D-0198-9656-BE84A3DE7A16}"/>
              </a:ext>
            </a:extLst>
          </p:cNvPr>
          <p:cNvSpPr/>
          <p:nvPr/>
        </p:nvSpPr>
        <p:spPr>
          <a:xfrm>
            <a:off x="7616454" y="829260"/>
            <a:ext cx="1362364" cy="161174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8074510-1DAC-3405-8588-D09556008B63}"/>
              </a:ext>
            </a:extLst>
          </p:cNvPr>
          <p:cNvSpPr/>
          <p:nvPr/>
        </p:nvSpPr>
        <p:spPr>
          <a:xfrm>
            <a:off x="8450036" y="2724727"/>
            <a:ext cx="1362364" cy="219825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3776F21-04D3-8CF0-6117-5A08E89BE116}"/>
              </a:ext>
            </a:extLst>
          </p:cNvPr>
          <p:cNvSpPr/>
          <p:nvPr/>
        </p:nvSpPr>
        <p:spPr>
          <a:xfrm>
            <a:off x="9618895" y="4650510"/>
            <a:ext cx="1458422" cy="113145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 descr="A picture containing text, screenshot, rectangle, diagram&#10;&#10;Description automatically generated">
            <a:extLst>
              <a:ext uri="{FF2B5EF4-FFF2-40B4-BE49-F238E27FC236}">
                <a16:creationId xmlns:a16="http://schemas.microsoft.com/office/drawing/2014/main" id="{62961879-24BA-EED3-67D6-7F6AAB2223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718" y="11545"/>
            <a:ext cx="8572500" cy="6858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EE171CEF-7BEE-E358-567A-001A1F0CA20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69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 descr="A picture containing text, screenshot, diagram, circle&#10;&#10;Description automatically generated">
            <a:extLst>
              <a:ext uri="{FF2B5EF4-FFF2-40B4-BE49-F238E27FC236}">
                <a16:creationId xmlns:a16="http://schemas.microsoft.com/office/drawing/2014/main" id="{9552BD6B-3F93-DF3D-64C8-4E26573B811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3209" y="284023"/>
            <a:ext cx="7793182" cy="6234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5737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D66938B4-B74A-254C-893F-2D7B0F87780E}"/>
              </a:ext>
            </a:extLst>
          </p:cNvPr>
          <p:cNvGrpSpPr/>
          <p:nvPr/>
        </p:nvGrpSpPr>
        <p:grpSpPr>
          <a:xfrm>
            <a:off x="0" y="-32247"/>
            <a:ext cx="12221164" cy="387805"/>
            <a:chOff x="0" y="-32247"/>
            <a:chExt cx="12221164" cy="387805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D0C0560-A017-B1ED-1521-F59409D8A7E9}"/>
                </a:ext>
              </a:extLst>
            </p:cNvPr>
            <p:cNvSpPr/>
            <p:nvPr/>
          </p:nvSpPr>
          <p:spPr>
            <a:xfrm>
              <a:off x="0" y="0"/>
              <a:ext cx="12192000" cy="355558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DCE3BB1-E8C4-B7AD-7E5E-98C29DA13357}"/>
                </a:ext>
              </a:extLst>
            </p:cNvPr>
            <p:cNvSpPr txBox="1"/>
            <p:nvPr/>
          </p:nvSpPr>
          <p:spPr>
            <a:xfrm>
              <a:off x="4461164" y="-32247"/>
              <a:ext cx="7760000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sz="1100" i="1" dirty="0">
                  <a:solidFill>
                    <a:schemeClr val="accent5"/>
                  </a:solidFill>
                </a:rPr>
                <a:t> 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E1A9404-AE1F-7AF1-6D4F-4A29273A15F1}"/>
                </a:ext>
              </a:extLst>
            </p:cNvPr>
            <p:cNvSpPr txBox="1"/>
            <p:nvPr/>
          </p:nvSpPr>
          <p:spPr>
            <a:xfrm>
              <a:off x="96837" y="47781"/>
              <a:ext cx="10198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>
                  <a:solidFill>
                    <a:schemeClr val="accent3"/>
                  </a:solidFill>
                </a:rPr>
                <a:t>Motivation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A5F6667-A9F5-1CA9-F635-7DD454007328}"/>
                </a:ext>
              </a:extLst>
            </p:cNvPr>
            <p:cNvSpPr txBox="1"/>
            <p:nvPr/>
          </p:nvSpPr>
          <p:spPr>
            <a:xfrm>
              <a:off x="1569875" y="47781"/>
              <a:ext cx="116955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>
                  <a:solidFill>
                    <a:schemeClr val="accent1">
                      <a:lumMod val="75000"/>
                    </a:schemeClr>
                  </a:solidFill>
                </a:rPr>
                <a:t>Methodology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E966139-2F05-4A0A-845E-51E40B8E82C8}"/>
                </a:ext>
              </a:extLst>
            </p:cNvPr>
            <p:cNvSpPr txBox="1"/>
            <p:nvPr/>
          </p:nvSpPr>
          <p:spPr>
            <a:xfrm>
              <a:off x="3274834" y="47781"/>
              <a:ext cx="88517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>
                  <a:solidFill>
                    <a:schemeClr val="accent1">
                      <a:lumMod val="75000"/>
                    </a:schemeClr>
                  </a:solidFill>
                </a:rPr>
                <a:t>Learnings</a:t>
              </a:r>
            </a:p>
          </p:txBody>
        </p:sp>
      </p:grpSp>
      <p:pic>
        <p:nvPicPr>
          <p:cNvPr id="1026" name="Picture 2" descr="What is Flood Irrigation?">
            <a:extLst>
              <a:ext uri="{FF2B5EF4-FFF2-40B4-BE49-F238E27FC236}">
                <a16:creationId xmlns:a16="http://schemas.microsoft.com/office/drawing/2014/main" id="{CF50C9CF-9F78-FBAC-C7A6-8EE6E8B99B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5129" y="254334"/>
            <a:ext cx="5021742" cy="331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55815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D66938B4-B74A-254C-893F-2D7B0F87780E}"/>
              </a:ext>
            </a:extLst>
          </p:cNvPr>
          <p:cNvGrpSpPr/>
          <p:nvPr/>
        </p:nvGrpSpPr>
        <p:grpSpPr>
          <a:xfrm>
            <a:off x="0" y="-32247"/>
            <a:ext cx="12221164" cy="387805"/>
            <a:chOff x="0" y="-32247"/>
            <a:chExt cx="12221164" cy="387805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D0C0560-A017-B1ED-1521-F59409D8A7E9}"/>
                </a:ext>
              </a:extLst>
            </p:cNvPr>
            <p:cNvSpPr/>
            <p:nvPr/>
          </p:nvSpPr>
          <p:spPr>
            <a:xfrm>
              <a:off x="0" y="0"/>
              <a:ext cx="12192000" cy="355558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DCE3BB1-E8C4-B7AD-7E5E-98C29DA13357}"/>
                </a:ext>
              </a:extLst>
            </p:cNvPr>
            <p:cNvSpPr txBox="1"/>
            <p:nvPr/>
          </p:nvSpPr>
          <p:spPr>
            <a:xfrm>
              <a:off x="4461164" y="-32247"/>
              <a:ext cx="7760000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sz="1100" i="1" dirty="0">
                  <a:solidFill>
                    <a:schemeClr val="accent5"/>
                  </a:solidFill>
                </a:rPr>
                <a:t> 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E1A9404-AE1F-7AF1-6D4F-4A29273A15F1}"/>
                </a:ext>
              </a:extLst>
            </p:cNvPr>
            <p:cNvSpPr txBox="1"/>
            <p:nvPr/>
          </p:nvSpPr>
          <p:spPr>
            <a:xfrm>
              <a:off x="96837" y="47781"/>
              <a:ext cx="10198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>
                  <a:solidFill>
                    <a:schemeClr val="accent3"/>
                  </a:solidFill>
                </a:rPr>
                <a:t>Motivation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A5F6667-A9F5-1CA9-F635-7DD454007328}"/>
                </a:ext>
              </a:extLst>
            </p:cNvPr>
            <p:cNvSpPr txBox="1"/>
            <p:nvPr/>
          </p:nvSpPr>
          <p:spPr>
            <a:xfrm>
              <a:off x="1569875" y="47781"/>
              <a:ext cx="116955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>
                  <a:solidFill>
                    <a:schemeClr val="accent1">
                      <a:lumMod val="75000"/>
                    </a:schemeClr>
                  </a:solidFill>
                </a:rPr>
                <a:t>Methodology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E966139-2F05-4A0A-845E-51E40B8E82C8}"/>
                </a:ext>
              </a:extLst>
            </p:cNvPr>
            <p:cNvSpPr txBox="1"/>
            <p:nvPr/>
          </p:nvSpPr>
          <p:spPr>
            <a:xfrm>
              <a:off x="3274834" y="47781"/>
              <a:ext cx="88517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>
                  <a:solidFill>
                    <a:schemeClr val="accent1">
                      <a:lumMod val="75000"/>
                    </a:schemeClr>
                  </a:solidFill>
                </a:rPr>
                <a:t>Learnings</a:t>
              </a:r>
            </a:p>
          </p:txBody>
        </p:sp>
      </p:grpSp>
      <p:pic>
        <p:nvPicPr>
          <p:cNvPr id="1026" name="Picture 2" descr="What is Flood Irrigation?">
            <a:extLst>
              <a:ext uri="{FF2B5EF4-FFF2-40B4-BE49-F238E27FC236}">
                <a16:creationId xmlns:a16="http://schemas.microsoft.com/office/drawing/2014/main" id="{CF50C9CF-9F78-FBAC-C7A6-8EE6E8B99B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5129" y="254334"/>
            <a:ext cx="5021742" cy="331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 picture containing text, screenshot, rectangle, diagram&#10;&#10;Description automatically generated">
            <a:extLst>
              <a:ext uri="{FF2B5EF4-FFF2-40B4-BE49-F238E27FC236}">
                <a16:creationId xmlns:a16="http://schemas.microsoft.com/office/drawing/2014/main" id="{F711AAC6-26D1-D455-C123-C2248F04DD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046" y="3910429"/>
            <a:ext cx="2987386" cy="2389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403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D66938B4-B74A-254C-893F-2D7B0F87780E}"/>
              </a:ext>
            </a:extLst>
          </p:cNvPr>
          <p:cNvGrpSpPr/>
          <p:nvPr/>
        </p:nvGrpSpPr>
        <p:grpSpPr>
          <a:xfrm>
            <a:off x="0" y="-32247"/>
            <a:ext cx="12221164" cy="387805"/>
            <a:chOff x="0" y="-32247"/>
            <a:chExt cx="12221164" cy="387805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D0C0560-A017-B1ED-1521-F59409D8A7E9}"/>
                </a:ext>
              </a:extLst>
            </p:cNvPr>
            <p:cNvSpPr/>
            <p:nvPr/>
          </p:nvSpPr>
          <p:spPr>
            <a:xfrm>
              <a:off x="0" y="0"/>
              <a:ext cx="12192000" cy="355558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DCE3BB1-E8C4-B7AD-7E5E-98C29DA13357}"/>
                </a:ext>
              </a:extLst>
            </p:cNvPr>
            <p:cNvSpPr txBox="1"/>
            <p:nvPr/>
          </p:nvSpPr>
          <p:spPr>
            <a:xfrm>
              <a:off x="4461164" y="-32247"/>
              <a:ext cx="7760000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sz="1100" i="1" dirty="0">
                  <a:solidFill>
                    <a:schemeClr val="accent5"/>
                  </a:solidFill>
                </a:rPr>
                <a:t> 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E1A9404-AE1F-7AF1-6D4F-4A29273A15F1}"/>
                </a:ext>
              </a:extLst>
            </p:cNvPr>
            <p:cNvSpPr txBox="1"/>
            <p:nvPr/>
          </p:nvSpPr>
          <p:spPr>
            <a:xfrm>
              <a:off x="96837" y="47781"/>
              <a:ext cx="10198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>
                  <a:solidFill>
                    <a:schemeClr val="accent3"/>
                  </a:solidFill>
                </a:rPr>
                <a:t>Motivation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A5F6667-A9F5-1CA9-F635-7DD454007328}"/>
                </a:ext>
              </a:extLst>
            </p:cNvPr>
            <p:cNvSpPr txBox="1"/>
            <p:nvPr/>
          </p:nvSpPr>
          <p:spPr>
            <a:xfrm>
              <a:off x="1569875" y="47781"/>
              <a:ext cx="116955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>
                  <a:solidFill>
                    <a:schemeClr val="accent1">
                      <a:lumMod val="75000"/>
                    </a:schemeClr>
                  </a:solidFill>
                </a:rPr>
                <a:t>Methodology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E966139-2F05-4A0A-845E-51E40B8E82C8}"/>
                </a:ext>
              </a:extLst>
            </p:cNvPr>
            <p:cNvSpPr txBox="1"/>
            <p:nvPr/>
          </p:nvSpPr>
          <p:spPr>
            <a:xfrm>
              <a:off x="3274834" y="47781"/>
              <a:ext cx="88517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>
                  <a:solidFill>
                    <a:schemeClr val="accent1">
                      <a:lumMod val="75000"/>
                    </a:schemeClr>
                  </a:solidFill>
                </a:rPr>
                <a:t>Learnings</a:t>
              </a:r>
            </a:p>
          </p:txBody>
        </p:sp>
      </p:grpSp>
      <p:pic>
        <p:nvPicPr>
          <p:cNvPr id="1026" name="Picture 2" descr="What is Flood Irrigation?">
            <a:extLst>
              <a:ext uri="{FF2B5EF4-FFF2-40B4-BE49-F238E27FC236}">
                <a16:creationId xmlns:a16="http://schemas.microsoft.com/office/drawing/2014/main" id="{CF50C9CF-9F78-FBAC-C7A6-8EE6E8B99B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5129" y="254334"/>
            <a:ext cx="5021742" cy="331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 picture containing text, screenshot, rectangle, diagram&#10;&#10;Description automatically generated">
            <a:extLst>
              <a:ext uri="{FF2B5EF4-FFF2-40B4-BE49-F238E27FC236}">
                <a16:creationId xmlns:a16="http://schemas.microsoft.com/office/drawing/2014/main" id="{F711AAC6-26D1-D455-C123-C2248F04DD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046" y="3910429"/>
            <a:ext cx="2987386" cy="2389909"/>
          </a:xfrm>
          <a:prstGeom prst="rect">
            <a:avLst/>
          </a:prstGeom>
        </p:spPr>
      </p:pic>
      <p:pic>
        <p:nvPicPr>
          <p:cNvPr id="10" name="Picture 9" descr="A picture containing text, screenshot, diagram, circle&#10;&#10;Description automatically generated">
            <a:extLst>
              <a:ext uri="{FF2B5EF4-FFF2-40B4-BE49-F238E27FC236}">
                <a16:creationId xmlns:a16="http://schemas.microsoft.com/office/drawing/2014/main" id="{343D4F4A-2C54-93CA-F84A-CD4C487DD0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7513" y="3910429"/>
            <a:ext cx="2987387" cy="2389909"/>
          </a:xfrm>
          <a:prstGeom prst="rect">
            <a:avLst/>
          </a:prstGeom>
        </p:spPr>
      </p:pic>
      <p:sp>
        <p:nvSpPr>
          <p:cNvPr id="11" name="Cross 10">
            <a:extLst>
              <a:ext uri="{FF2B5EF4-FFF2-40B4-BE49-F238E27FC236}">
                <a16:creationId xmlns:a16="http://schemas.microsoft.com/office/drawing/2014/main" id="{A46A8FAA-A1F8-3B1C-2355-5155358C0817}"/>
              </a:ext>
            </a:extLst>
          </p:cNvPr>
          <p:cNvSpPr/>
          <p:nvPr/>
        </p:nvSpPr>
        <p:spPr>
          <a:xfrm>
            <a:off x="3585129" y="4793673"/>
            <a:ext cx="609600" cy="609600"/>
          </a:xfrm>
          <a:prstGeom prst="plus">
            <a:avLst>
              <a:gd name="adj" fmla="val 41667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4806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D66938B4-B74A-254C-893F-2D7B0F87780E}"/>
              </a:ext>
            </a:extLst>
          </p:cNvPr>
          <p:cNvGrpSpPr/>
          <p:nvPr/>
        </p:nvGrpSpPr>
        <p:grpSpPr>
          <a:xfrm>
            <a:off x="0" y="-32247"/>
            <a:ext cx="12221164" cy="387805"/>
            <a:chOff x="0" y="-32247"/>
            <a:chExt cx="12221164" cy="387805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D0C0560-A017-B1ED-1521-F59409D8A7E9}"/>
                </a:ext>
              </a:extLst>
            </p:cNvPr>
            <p:cNvSpPr/>
            <p:nvPr/>
          </p:nvSpPr>
          <p:spPr>
            <a:xfrm>
              <a:off x="0" y="0"/>
              <a:ext cx="12192000" cy="355558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DCE3BB1-E8C4-B7AD-7E5E-98C29DA13357}"/>
                </a:ext>
              </a:extLst>
            </p:cNvPr>
            <p:cNvSpPr txBox="1"/>
            <p:nvPr/>
          </p:nvSpPr>
          <p:spPr>
            <a:xfrm>
              <a:off x="4461164" y="-32247"/>
              <a:ext cx="7760000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sz="1100" i="1" dirty="0">
                  <a:solidFill>
                    <a:schemeClr val="accent5"/>
                  </a:solidFill>
                </a:rPr>
                <a:t> 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E1A9404-AE1F-7AF1-6D4F-4A29273A15F1}"/>
                </a:ext>
              </a:extLst>
            </p:cNvPr>
            <p:cNvSpPr txBox="1"/>
            <p:nvPr/>
          </p:nvSpPr>
          <p:spPr>
            <a:xfrm>
              <a:off x="96837" y="47781"/>
              <a:ext cx="10198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>
                  <a:solidFill>
                    <a:schemeClr val="accent3"/>
                  </a:solidFill>
                </a:rPr>
                <a:t>Motivation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A5F6667-A9F5-1CA9-F635-7DD454007328}"/>
                </a:ext>
              </a:extLst>
            </p:cNvPr>
            <p:cNvSpPr txBox="1"/>
            <p:nvPr/>
          </p:nvSpPr>
          <p:spPr>
            <a:xfrm>
              <a:off x="1569875" y="47781"/>
              <a:ext cx="116955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>
                  <a:solidFill>
                    <a:schemeClr val="accent1">
                      <a:lumMod val="75000"/>
                    </a:schemeClr>
                  </a:solidFill>
                </a:rPr>
                <a:t>Methodology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E966139-2F05-4A0A-845E-51E40B8E82C8}"/>
                </a:ext>
              </a:extLst>
            </p:cNvPr>
            <p:cNvSpPr txBox="1"/>
            <p:nvPr/>
          </p:nvSpPr>
          <p:spPr>
            <a:xfrm>
              <a:off x="3274834" y="47781"/>
              <a:ext cx="88517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>
                  <a:solidFill>
                    <a:schemeClr val="accent1">
                      <a:lumMod val="75000"/>
                    </a:schemeClr>
                  </a:solidFill>
                </a:rPr>
                <a:t>Learnings</a:t>
              </a:r>
            </a:p>
          </p:txBody>
        </p:sp>
      </p:grpSp>
      <p:pic>
        <p:nvPicPr>
          <p:cNvPr id="1026" name="Picture 2" descr="What is Flood Irrigation?">
            <a:extLst>
              <a:ext uri="{FF2B5EF4-FFF2-40B4-BE49-F238E27FC236}">
                <a16:creationId xmlns:a16="http://schemas.microsoft.com/office/drawing/2014/main" id="{CF50C9CF-9F78-FBAC-C7A6-8EE6E8B99B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5129" y="254334"/>
            <a:ext cx="5021742" cy="331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 picture containing text, screenshot, rectangle, diagram&#10;&#10;Description automatically generated">
            <a:extLst>
              <a:ext uri="{FF2B5EF4-FFF2-40B4-BE49-F238E27FC236}">
                <a16:creationId xmlns:a16="http://schemas.microsoft.com/office/drawing/2014/main" id="{F711AAC6-26D1-D455-C123-C2248F04DD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046" y="3910429"/>
            <a:ext cx="2987386" cy="2389909"/>
          </a:xfrm>
          <a:prstGeom prst="rect">
            <a:avLst/>
          </a:prstGeom>
        </p:spPr>
      </p:pic>
      <p:pic>
        <p:nvPicPr>
          <p:cNvPr id="10" name="Picture 9" descr="A picture containing text, screenshot, diagram, circle&#10;&#10;Description automatically generated">
            <a:extLst>
              <a:ext uri="{FF2B5EF4-FFF2-40B4-BE49-F238E27FC236}">
                <a16:creationId xmlns:a16="http://schemas.microsoft.com/office/drawing/2014/main" id="{343D4F4A-2C54-93CA-F84A-CD4C487DD0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7513" y="3910429"/>
            <a:ext cx="2987387" cy="2389909"/>
          </a:xfrm>
          <a:prstGeom prst="rect">
            <a:avLst/>
          </a:prstGeom>
        </p:spPr>
      </p:pic>
      <p:sp>
        <p:nvSpPr>
          <p:cNvPr id="11" name="Cross 10">
            <a:extLst>
              <a:ext uri="{FF2B5EF4-FFF2-40B4-BE49-F238E27FC236}">
                <a16:creationId xmlns:a16="http://schemas.microsoft.com/office/drawing/2014/main" id="{A46A8FAA-A1F8-3B1C-2355-5155358C0817}"/>
              </a:ext>
            </a:extLst>
          </p:cNvPr>
          <p:cNvSpPr/>
          <p:nvPr/>
        </p:nvSpPr>
        <p:spPr>
          <a:xfrm>
            <a:off x="3585129" y="4793673"/>
            <a:ext cx="609600" cy="609600"/>
          </a:xfrm>
          <a:prstGeom prst="plus">
            <a:avLst>
              <a:gd name="adj" fmla="val 41667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Equals 12">
            <a:extLst>
              <a:ext uri="{FF2B5EF4-FFF2-40B4-BE49-F238E27FC236}">
                <a16:creationId xmlns:a16="http://schemas.microsoft.com/office/drawing/2014/main" id="{A7B60E61-9240-1B3B-08F1-B507B6D5D16C}"/>
              </a:ext>
            </a:extLst>
          </p:cNvPr>
          <p:cNvSpPr/>
          <p:nvPr/>
        </p:nvSpPr>
        <p:spPr>
          <a:xfrm>
            <a:off x="7794417" y="4682837"/>
            <a:ext cx="803564" cy="803564"/>
          </a:xfrm>
          <a:prstGeom prst="mathEqual">
            <a:avLst>
              <a:gd name="adj1" fmla="val 14325"/>
              <a:gd name="adj2" fmla="val 27852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4C03167-B07C-C5D3-7EBD-B812AD908D4E}"/>
              </a:ext>
            </a:extLst>
          </p:cNvPr>
          <p:cNvSpPr txBox="1"/>
          <p:nvPr/>
        </p:nvSpPr>
        <p:spPr>
          <a:xfrm>
            <a:off x="8779881" y="4655129"/>
            <a:ext cx="307507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Get rid of it. </a:t>
            </a:r>
          </a:p>
        </p:txBody>
      </p:sp>
    </p:spTree>
    <p:extLst>
      <p:ext uri="{BB962C8B-B14F-4D97-AF65-F5344CB8AC3E}">
        <p14:creationId xmlns:p14="http://schemas.microsoft.com/office/powerpoint/2010/main" val="27446735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BDEAB04-C420-A5CD-78B9-844BE5AA26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0BEFE86-22AD-6DC9-670E-E59F895FDB1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2" descr="What is Flood Irrigation?">
            <a:extLst>
              <a:ext uri="{FF2B5EF4-FFF2-40B4-BE49-F238E27FC236}">
                <a16:creationId xmlns:a16="http://schemas.microsoft.com/office/drawing/2014/main" id="{339528A2-E517-7BC8-5A39-5F251D13DD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7348" y="604822"/>
            <a:ext cx="5021742" cy="331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40612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98567E6-7D8E-A1D6-E317-E123026A9B9F}"/>
              </a:ext>
            </a:extLst>
          </p:cNvPr>
          <p:cNvGrpSpPr/>
          <p:nvPr/>
        </p:nvGrpSpPr>
        <p:grpSpPr>
          <a:xfrm>
            <a:off x="0" y="-32247"/>
            <a:ext cx="12221164" cy="387805"/>
            <a:chOff x="0" y="-32247"/>
            <a:chExt cx="12221164" cy="387805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1F481D3-5DE2-B396-F400-CC4B65D72EA6}"/>
                </a:ext>
              </a:extLst>
            </p:cNvPr>
            <p:cNvSpPr/>
            <p:nvPr/>
          </p:nvSpPr>
          <p:spPr>
            <a:xfrm>
              <a:off x="0" y="0"/>
              <a:ext cx="12192000" cy="355558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43FD359-FF2B-FEDA-126C-CCC76EC4524E}"/>
                </a:ext>
              </a:extLst>
            </p:cNvPr>
            <p:cNvSpPr txBox="1"/>
            <p:nvPr/>
          </p:nvSpPr>
          <p:spPr>
            <a:xfrm>
              <a:off x="4461164" y="-32247"/>
              <a:ext cx="7760000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sz="1100" i="1" dirty="0">
                  <a:solidFill>
                    <a:schemeClr val="accent5"/>
                  </a:solidFill>
                </a:rPr>
                <a:t>https://phys.org/news/2023-02-environmental-group-urges-california-limit.html 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DFD51B5-A56A-624F-C3DC-3DAC19BB3808}"/>
                </a:ext>
              </a:extLst>
            </p:cNvPr>
            <p:cNvSpPr txBox="1"/>
            <p:nvPr/>
          </p:nvSpPr>
          <p:spPr>
            <a:xfrm>
              <a:off x="96837" y="47781"/>
              <a:ext cx="10198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>
                  <a:solidFill>
                    <a:schemeClr val="accent3"/>
                  </a:solidFill>
                </a:rPr>
                <a:t>Motivation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3DF9997-F987-DD21-BD7B-F2B3C4D481D5}"/>
                </a:ext>
              </a:extLst>
            </p:cNvPr>
            <p:cNvSpPr txBox="1"/>
            <p:nvPr/>
          </p:nvSpPr>
          <p:spPr>
            <a:xfrm>
              <a:off x="1569875" y="47781"/>
              <a:ext cx="116955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>
                  <a:solidFill>
                    <a:schemeClr val="accent1">
                      <a:lumMod val="75000"/>
                    </a:schemeClr>
                  </a:solidFill>
                </a:rPr>
                <a:t>Methodology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042B3B5-A6C8-82C2-CB91-2F0388FCE362}"/>
                </a:ext>
              </a:extLst>
            </p:cNvPr>
            <p:cNvSpPr txBox="1"/>
            <p:nvPr/>
          </p:nvSpPr>
          <p:spPr>
            <a:xfrm>
              <a:off x="3274834" y="47781"/>
              <a:ext cx="88517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>
                  <a:solidFill>
                    <a:schemeClr val="accent1">
                      <a:lumMod val="75000"/>
                    </a:schemeClr>
                  </a:solidFill>
                </a:rPr>
                <a:t>Learnings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E4947EE3-ADFE-A8C9-619F-2E5446B7AE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5428"/>
          <a:stretch/>
        </p:blipFill>
        <p:spPr>
          <a:xfrm>
            <a:off x="1287396" y="879743"/>
            <a:ext cx="10044151" cy="4874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8868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alifornia's Water Emergency: Satisfying The Thirst Of Almonds While The  Wells Of The People That Harvest Them Run Dry">
            <a:extLst>
              <a:ext uri="{FF2B5EF4-FFF2-40B4-BE49-F238E27FC236}">
                <a16:creationId xmlns:a16="http://schemas.microsoft.com/office/drawing/2014/main" id="{38CC272C-2BC5-5F27-0387-FB41041512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15975"/>
            <a:ext cx="12192000" cy="5224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0FDFD7EF-0637-5AC4-1CD9-76F3E7612528}"/>
              </a:ext>
            </a:extLst>
          </p:cNvPr>
          <p:cNvGrpSpPr/>
          <p:nvPr/>
        </p:nvGrpSpPr>
        <p:grpSpPr>
          <a:xfrm>
            <a:off x="0" y="-32247"/>
            <a:ext cx="12221164" cy="430887"/>
            <a:chOff x="0" y="-32247"/>
            <a:chExt cx="12221164" cy="430887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87CA0EB-6DE8-A151-BBE4-827C502FD3A6}"/>
                </a:ext>
              </a:extLst>
            </p:cNvPr>
            <p:cNvSpPr/>
            <p:nvPr/>
          </p:nvSpPr>
          <p:spPr>
            <a:xfrm>
              <a:off x="0" y="0"/>
              <a:ext cx="12192000" cy="355558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7328CE0-AFF3-C979-415E-DB0B364CE071}"/>
                </a:ext>
              </a:extLst>
            </p:cNvPr>
            <p:cNvSpPr txBox="1"/>
            <p:nvPr/>
          </p:nvSpPr>
          <p:spPr>
            <a:xfrm>
              <a:off x="4461164" y="-32247"/>
              <a:ext cx="7760000" cy="430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sz="1100" i="1" dirty="0">
                  <a:solidFill>
                    <a:schemeClr val="accent5"/>
                  </a:solidFill>
                </a:rPr>
                <a:t>https://www.forbes.com/sites/chloesorvino/2022/09/22/california-farms-pump-water-to-feed-crops-amid-extreme-heat-and-drought-but-residents-wells-are-running-dry/?sh=6550a2cd6eac 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2DA6B8E-09AC-1817-63F4-419D9CFC2AE0}"/>
                </a:ext>
              </a:extLst>
            </p:cNvPr>
            <p:cNvSpPr txBox="1"/>
            <p:nvPr/>
          </p:nvSpPr>
          <p:spPr>
            <a:xfrm>
              <a:off x="96837" y="47781"/>
              <a:ext cx="10198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>
                  <a:solidFill>
                    <a:schemeClr val="accent3"/>
                  </a:solidFill>
                </a:rPr>
                <a:t>Motivation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9B4B362-F0E5-D8BB-C41F-617D5D1CA4F8}"/>
                </a:ext>
              </a:extLst>
            </p:cNvPr>
            <p:cNvSpPr txBox="1"/>
            <p:nvPr/>
          </p:nvSpPr>
          <p:spPr>
            <a:xfrm>
              <a:off x="1569875" y="47781"/>
              <a:ext cx="116955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>
                  <a:solidFill>
                    <a:schemeClr val="accent1">
                      <a:lumMod val="75000"/>
                    </a:schemeClr>
                  </a:solidFill>
                </a:rPr>
                <a:t>Methodology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75F864E-926D-30FA-6A7E-9C1630C6D496}"/>
                </a:ext>
              </a:extLst>
            </p:cNvPr>
            <p:cNvSpPr txBox="1"/>
            <p:nvPr/>
          </p:nvSpPr>
          <p:spPr>
            <a:xfrm>
              <a:off x="3274834" y="47781"/>
              <a:ext cx="88517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>
                  <a:solidFill>
                    <a:schemeClr val="accent1">
                      <a:lumMod val="75000"/>
                    </a:schemeClr>
                  </a:solidFill>
                </a:rPr>
                <a:t>Learnings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431316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0C330E38-777E-2DCB-8C6B-53A3D7477365}"/>
              </a:ext>
            </a:extLst>
          </p:cNvPr>
          <p:cNvGrpSpPr/>
          <p:nvPr/>
        </p:nvGrpSpPr>
        <p:grpSpPr>
          <a:xfrm>
            <a:off x="0" y="-32247"/>
            <a:ext cx="12221164" cy="387805"/>
            <a:chOff x="0" y="-32247"/>
            <a:chExt cx="12221164" cy="387805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399FDAE-0AE7-9954-0C81-282A494C854F}"/>
                </a:ext>
              </a:extLst>
            </p:cNvPr>
            <p:cNvSpPr/>
            <p:nvPr/>
          </p:nvSpPr>
          <p:spPr>
            <a:xfrm>
              <a:off x="0" y="0"/>
              <a:ext cx="12192000" cy="355558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23281D7-60AA-7129-5943-0D6F787E1AAD}"/>
                </a:ext>
              </a:extLst>
            </p:cNvPr>
            <p:cNvSpPr txBox="1"/>
            <p:nvPr/>
          </p:nvSpPr>
          <p:spPr>
            <a:xfrm>
              <a:off x="4461164" y="-32247"/>
              <a:ext cx="7760000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sz="1100" i="1" dirty="0">
                  <a:solidFill>
                    <a:schemeClr val="accent5"/>
                  </a:solidFill>
                </a:rPr>
                <a:t> 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23EE428-CF1E-29F3-7F25-B677E0414A0B}"/>
                </a:ext>
              </a:extLst>
            </p:cNvPr>
            <p:cNvSpPr txBox="1"/>
            <p:nvPr/>
          </p:nvSpPr>
          <p:spPr>
            <a:xfrm>
              <a:off x="96837" y="47781"/>
              <a:ext cx="10198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>
                  <a:solidFill>
                    <a:schemeClr val="accent3"/>
                  </a:solidFill>
                </a:rPr>
                <a:t>Motivation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5F85C38-FF30-B86D-00D9-1CBB907DABCB}"/>
                </a:ext>
              </a:extLst>
            </p:cNvPr>
            <p:cNvSpPr txBox="1"/>
            <p:nvPr/>
          </p:nvSpPr>
          <p:spPr>
            <a:xfrm>
              <a:off x="1569875" y="47781"/>
              <a:ext cx="116955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>
                  <a:solidFill>
                    <a:schemeClr val="accent1">
                      <a:lumMod val="75000"/>
                    </a:schemeClr>
                  </a:solidFill>
                </a:rPr>
                <a:t>Methodology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202343A-5AC8-FBA2-60F7-A7FFA90149F5}"/>
                </a:ext>
              </a:extLst>
            </p:cNvPr>
            <p:cNvSpPr txBox="1"/>
            <p:nvPr/>
          </p:nvSpPr>
          <p:spPr>
            <a:xfrm>
              <a:off x="3274834" y="47781"/>
              <a:ext cx="88517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>
                  <a:solidFill>
                    <a:schemeClr val="accent1">
                      <a:lumMod val="75000"/>
                    </a:schemeClr>
                  </a:solidFill>
                </a:rPr>
                <a:t>Learnings</a:t>
              </a:r>
            </a:p>
          </p:txBody>
        </p:sp>
      </p:grpSp>
      <p:pic>
        <p:nvPicPr>
          <p:cNvPr id="1026" name="Picture 2" descr="What is Flood Irrigation?">
            <a:extLst>
              <a:ext uri="{FF2B5EF4-FFF2-40B4-BE49-F238E27FC236}">
                <a16:creationId xmlns:a16="http://schemas.microsoft.com/office/drawing/2014/main" id="{CF50C9CF-9F78-FBAC-C7A6-8EE6E8B99B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5129" y="254334"/>
            <a:ext cx="5021742" cy="331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AED7BA6-08BF-58D7-253D-3F30DFD558C4}"/>
              </a:ext>
            </a:extLst>
          </p:cNvPr>
          <p:cNvSpPr txBox="1"/>
          <p:nvPr/>
        </p:nvSpPr>
        <p:spPr>
          <a:xfrm>
            <a:off x="1659138" y="3783173"/>
            <a:ext cx="75594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One of the only wetland bird feeding areas left in California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DA0398-3DB9-2633-8978-86B229C067F1}"/>
              </a:ext>
            </a:extLst>
          </p:cNvPr>
          <p:cNvSpPr txBox="1"/>
          <p:nvPr/>
        </p:nvSpPr>
        <p:spPr>
          <a:xfrm>
            <a:off x="4434892" y="5285489"/>
            <a:ext cx="50678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Provides years without soil disturbance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175D4C-11B6-92B3-E0F1-FB66A8D43D5F}"/>
              </a:ext>
            </a:extLst>
          </p:cNvPr>
          <p:cNvSpPr txBox="1"/>
          <p:nvPr/>
        </p:nvSpPr>
        <p:spPr>
          <a:xfrm>
            <a:off x="2977508" y="4534331"/>
            <a:ext cx="57329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Provides ‘free’ nitrogen to subsequent crop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EE8B6F-F588-DEED-32B1-E5FB5DF15A52}"/>
              </a:ext>
            </a:extLst>
          </p:cNvPr>
          <p:cNvSpPr txBox="1"/>
          <p:nvPr/>
        </p:nvSpPr>
        <p:spPr>
          <a:xfrm>
            <a:off x="5146308" y="6036647"/>
            <a:ext cx="25379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Flexible water user</a:t>
            </a:r>
          </a:p>
        </p:txBody>
      </p:sp>
      <p:pic>
        <p:nvPicPr>
          <p:cNvPr id="10" name="Picture 9" descr="A black silhouette of a state&#10;&#10;Description automatically generated with low confidence">
            <a:extLst>
              <a:ext uri="{FF2B5EF4-FFF2-40B4-BE49-F238E27FC236}">
                <a16:creationId xmlns:a16="http://schemas.microsoft.com/office/drawing/2014/main" id="{CEC6259D-47B6-4D01-5E97-8FCF7CF838FC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0388" y="2716567"/>
            <a:ext cx="4257811" cy="4257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7000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0C330E38-777E-2DCB-8C6B-53A3D7477365}"/>
              </a:ext>
            </a:extLst>
          </p:cNvPr>
          <p:cNvGrpSpPr/>
          <p:nvPr/>
        </p:nvGrpSpPr>
        <p:grpSpPr>
          <a:xfrm>
            <a:off x="0" y="-32247"/>
            <a:ext cx="12221164" cy="387805"/>
            <a:chOff x="0" y="-32247"/>
            <a:chExt cx="12221164" cy="387805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399FDAE-0AE7-9954-0C81-282A494C854F}"/>
                </a:ext>
              </a:extLst>
            </p:cNvPr>
            <p:cNvSpPr/>
            <p:nvPr/>
          </p:nvSpPr>
          <p:spPr>
            <a:xfrm>
              <a:off x="0" y="0"/>
              <a:ext cx="12192000" cy="355558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23281D7-60AA-7129-5943-0D6F787E1AAD}"/>
                </a:ext>
              </a:extLst>
            </p:cNvPr>
            <p:cNvSpPr txBox="1"/>
            <p:nvPr/>
          </p:nvSpPr>
          <p:spPr>
            <a:xfrm>
              <a:off x="4461164" y="-32247"/>
              <a:ext cx="7760000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sz="1100" i="1" dirty="0">
                  <a:solidFill>
                    <a:schemeClr val="accent5"/>
                  </a:solidFill>
                </a:rPr>
                <a:t> 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23EE428-CF1E-29F3-7F25-B677E0414A0B}"/>
                </a:ext>
              </a:extLst>
            </p:cNvPr>
            <p:cNvSpPr txBox="1"/>
            <p:nvPr/>
          </p:nvSpPr>
          <p:spPr>
            <a:xfrm>
              <a:off x="96837" y="47781"/>
              <a:ext cx="10198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>
                  <a:solidFill>
                    <a:schemeClr val="accent3"/>
                  </a:solidFill>
                </a:rPr>
                <a:t>Motivation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5F85C38-FF30-B86D-00D9-1CBB907DABCB}"/>
                </a:ext>
              </a:extLst>
            </p:cNvPr>
            <p:cNvSpPr txBox="1"/>
            <p:nvPr/>
          </p:nvSpPr>
          <p:spPr>
            <a:xfrm>
              <a:off x="1569875" y="47781"/>
              <a:ext cx="116955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>
                  <a:solidFill>
                    <a:schemeClr val="accent1">
                      <a:lumMod val="75000"/>
                    </a:schemeClr>
                  </a:solidFill>
                </a:rPr>
                <a:t>Methodology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202343A-5AC8-FBA2-60F7-A7FFA90149F5}"/>
                </a:ext>
              </a:extLst>
            </p:cNvPr>
            <p:cNvSpPr txBox="1"/>
            <p:nvPr/>
          </p:nvSpPr>
          <p:spPr>
            <a:xfrm>
              <a:off x="3274834" y="47781"/>
              <a:ext cx="88517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>
                  <a:solidFill>
                    <a:schemeClr val="accent1">
                      <a:lumMod val="75000"/>
                    </a:schemeClr>
                  </a:solidFill>
                </a:rPr>
                <a:t>Learnings</a:t>
              </a:r>
            </a:p>
          </p:txBody>
        </p:sp>
      </p:grpSp>
      <p:pic>
        <p:nvPicPr>
          <p:cNvPr id="1026" name="Picture 2" descr="What is Flood Irrigation?">
            <a:extLst>
              <a:ext uri="{FF2B5EF4-FFF2-40B4-BE49-F238E27FC236}">
                <a16:creationId xmlns:a16="http://schemas.microsoft.com/office/drawing/2014/main" id="{CF50C9CF-9F78-FBAC-C7A6-8EE6E8B99B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5129" y="254334"/>
            <a:ext cx="5021742" cy="331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AED7BA6-08BF-58D7-253D-3F30DFD558C4}"/>
              </a:ext>
            </a:extLst>
          </p:cNvPr>
          <p:cNvSpPr txBox="1"/>
          <p:nvPr/>
        </p:nvSpPr>
        <p:spPr>
          <a:xfrm>
            <a:off x="6572769" y="6031556"/>
            <a:ext cx="56192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Yields are consistently twice the US average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DA0398-3DB9-2633-8978-86B229C067F1}"/>
              </a:ext>
            </a:extLst>
          </p:cNvPr>
          <p:cNvSpPr txBox="1"/>
          <p:nvPr/>
        </p:nvSpPr>
        <p:spPr>
          <a:xfrm>
            <a:off x="5001617" y="5143757"/>
            <a:ext cx="65091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Lower yield variability compared to rainfed regions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175D4C-11B6-92B3-E0F1-FB66A8D43D5F}"/>
              </a:ext>
            </a:extLst>
          </p:cNvPr>
          <p:cNvSpPr txBox="1"/>
          <p:nvPr/>
        </p:nvSpPr>
        <p:spPr>
          <a:xfrm>
            <a:off x="3936296" y="4255958"/>
            <a:ext cx="78624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Close proximity to dairies lowers transportation requirements</a:t>
            </a:r>
          </a:p>
        </p:txBody>
      </p:sp>
      <p:pic>
        <p:nvPicPr>
          <p:cNvPr id="10" name="Picture 9" descr="A picture containing black, darkness&#10;&#10;Description automatically generated">
            <a:extLst>
              <a:ext uri="{FF2B5EF4-FFF2-40B4-BE49-F238E27FC236}">
                <a16:creationId xmlns:a16="http://schemas.microsoft.com/office/drawing/2014/main" id="{F3956D37-B0A7-EB9B-5861-73EF9E5E4A5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553" y="3856527"/>
            <a:ext cx="3693111" cy="2574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2966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D66938B4-B74A-254C-893F-2D7B0F87780E}"/>
              </a:ext>
            </a:extLst>
          </p:cNvPr>
          <p:cNvGrpSpPr/>
          <p:nvPr/>
        </p:nvGrpSpPr>
        <p:grpSpPr>
          <a:xfrm>
            <a:off x="0" y="-32247"/>
            <a:ext cx="12221164" cy="387805"/>
            <a:chOff x="0" y="-32247"/>
            <a:chExt cx="12221164" cy="387805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D0C0560-A017-B1ED-1521-F59409D8A7E9}"/>
                </a:ext>
              </a:extLst>
            </p:cNvPr>
            <p:cNvSpPr/>
            <p:nvPr/>
          </p:nvSpPr>
          <p:spPr>
            <a:xfrm>
              <a:off x="0" y="0"/>
              <a:ext cx="12192000" cy="355558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DCE3BB1-E8C4-B7AD-7E5E-98C29DA13357}"/>
                </a:ext>
              </a:extLst>
            </p:cNvPr>
            <p:cNvSpPr txBox="1"/>
            <p:nvPr/>
          </p:nvSpPr>
          <p:spPr>
            <a:xfrm>
              <a:off x="4461164" y="-32247"/>
              <a:ext cx="7760000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sz="1100" i="1" dirty="0">
                  <a:solidFill>
                    <a:schemeClr val="accent5"/>
                  </a:solidFill>
                </a:rPr>
                <a:t> 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E1A9404-AE1F-7AF1-6D4F-4A29273A15F1}"/>
                </a:ext>
              </a:extLst>
            </p:cNvPr>
            <p:cNvSpPr txBox="1"/>
            <p:nvPr/>
          </p:nvSpPr>
          <p:spPr>
            <a:xfrm>
              <a:off x="96837" y="47781"/>
              <a:ext cx="10198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>
                  <a:solidFill>
                    <a:schemeClr val="accent3"/>
                  </a:solidFill>
                </a:rPr>
                <a:t>Motivation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A5F6667-A9F5-1CA9-F635-7DD454007328}"/>
                </a:ext>
              </a:extLst>
            </p:cNvPr>
            <p:cNvSpPr txBox="1"/>
            <p:nvPr/>
          </p:nvSpPr>
          <p:spPr>
            <a:xfrm>
              <a:off x="1569875" y="47781"/>
              <a:ext cx="116955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>
                  <a:solidFill>
                    <a:schemeClr val="accent1">
                      <a:lumMod val="75000"/>
                    </a:schemeClr>
                  </a:solidFill>
                </a:rPr>
                <a:t>Methodology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E966139-2F05-4A0A-845E-51E40B8E82C8}"/>
                </a:ext>
              </a:extLst>
            </p:cNvPr>
            <p:cNvSpPr txBox="1"/>
            <p:nvPr/>
          </p:nvSpPr>
          <p:spPr>
            <a:xfrm>
              <a:off x="3274834" y="47781"/>
              <a:ext cx="88517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>
                  <a:solidFill>
                    <a:schemeClr val="accent1">
                      <a:lumMod val="75000"/>
                    </a:schemeClr>
                  </a:solidFill>
                </a:rPr>
                <a:t>Learnings</a:t>
              </a:r>
            </a:p>
          </p:txBody>
        </p:sp>
      </p:grpSp>
      <p:pic>
        <p:nvPicPr>
          <p:cNvPr id="1026" name="Picture 2" descr="What is Flood Irrigation?">
            <a:extLst>
              <a:ext uri="{FF2B5EF4-FFF2-40B4-BE49-F238E27FC236}">
                <a16:creationId xmlns:a16="http://schemas.microsoft.com/office/drawing/2014/main" id="{CF50C9CF-9F78-FBAC-C7A6-8EE6E8B99B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5129" y="254334"/>
            <a:ext cx="5021742" cy="331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 picture containing text, screenshot, rectangle, diagram&#10;&#10;Description automatically generated">
            <a:extLst>
              <a:ext uri="{FF2B5EF4-FFF2-40B4-BE49-F238E27FC236}">
                <a16:creationId xmlns:a16="http://schemas.microsoft.com/office/drawing/2014/main" id="{F711AAC6-26D1-D455-C123-C2248F04DD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046" y="3910429"/>
            <a:ext cx="2987386" cy="2389909"/>
          </a:xfrm>
          <a:prstGeom prst="rect">
            <a:avLst/>
          </a:prstGeom>
        </p:spPr>
      </p:pic>
      <p:pic>
        <p:nvPicPr>
          <p:cNvPr id="10" name="Picture 9" descr="A picture containing text, screenshot, diagram, circle&#10;&#10;Description automatically generated">
            <a:extLst>
              <a:ext uri="{FF2B5EF4-FFF2-40B4-BE49-F238E27FC236}">
                <a16:creationId xmlns:a16="http://schemas.microsoft.com/office/drawing/2014/main" id="{343D4F4A-2C54-93CA-F84A-CD4C487DD0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7513" y="3910429"/>
            <a:ext cx="2987387" cy="2389909"/>
          </a:xfrm>
          <a:prstGeom prst="rect">
            <a:avLst/>
          </a:prstGeom>
        </p:spPr>
      </p:pic>
      <p:sp>
        <p:nvSpPr>
          <p:cNvPr id="11" name="Cross 10">
            <a:extLst>
              <a:ext uri="{FF2B5EF4-FFF2-40B4-BE49-F238E27FC236}">
                <a16:creationId xmlns:a16="http://schemas.microsoft.com/office/drawing/2014/main" id="{A46A8FAA-A1F8-3B1C-2355-5155358C0817}"/>
              </a:ext>
            </a:extLst>
          </p:cNvPr>
          <p:cNvSpPr/>
          <p:nvPr/>
        </p:nvSpPr>
        <p:spPr>
          <a:xfrm>
            <a:off x="3585129" y="4793673"/>
            <a:ext cx="609600" cy="609600"/>
          </a:xfrm>
          <a:prstGeom prst="plus">
            <a:avLst>
              <a:gd name="adj" fmla="val 41667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4C03167-B07C-C5D3-7EBD-B812AD908D4E}"/>
              </a:ext>
            </a:extLst>
          </p:cNvPr>
          <p:cNvSpPr txBox="1"/>
          <p:nvPr/>
        </p:nvSpPr>
        <p:spPr>
          <a:xfrm>
            <a:off x="9427952" y="4313643"/>
            <a:ext cx="75533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/>
              <a:t>?</a:t>
            </a:r>
          </a:p>
        </p:txBody>
      </p:sp>
      <p:sp>
        <p:nvSpPr>
          <p:cNvPr id="2" name="Cross 1">
            <a:extLst>
              <a:ext uri="{FF2B5EF4-FFF2-40B4-BE49-F238E27FC236}">
                <a16:creationId xmlns:a16="http://schemas.microsoft.com/office/drawing/2014/main" id="{A11B4737-54CC-F66F-40BD-CFE7CF488154}"/>
              </a:ext>
            </a:extLst>
          </p:cNvPr>
          <p:cNvSpPr/>
          <p:nvPr/>
        </p:nvSpPr>
        <p:spPr>
          <a:xfrm>
            <a:off x="7988381" y="4793673"/>
            <a:ext cx="609600" cy="609600"/>
          </a:xfrm>
          <a:prstGeom prst="plus">
            <a:avLst>
              <a:gd name="adj" fmla="val 41667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13693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ED0E43A-D07E-132B-B837-F6C6F08C73E4}"/>
              </a:ext>
            </a:extLst>
          </p:cNvPr>
          <p:cNvGrpSpPr/>
          <p:nvPr/>
        </p:nvGrpSpPr>
        <p:grpSpPr>
          <a:xfrm>
            <a:off x="0" y="-32247"/>
            <a:ext cx="12221164" cy="387805"/>
            <a:chOff x="0" y="-32247"/>
            <a:chExt cx="12221164" cy="38780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AA6450D-0F82-8560-DF23-A8E4380A80DA}"/>
                </a:ext>
              </a:extLst>
            </p:cNvPr>
            <p:cNvSpPr/>
            <p:nvPr/>
          </p:nvSpPr>
          <p:spPr>
            <a:xfrm>
              <a:off x="0" y="0"/>
              <a:ext cx="12192000" cy="355558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598CBFD-C3B0-4403-2A1D-A83DF8CF4D67}"/>
                </a:ext>
              </a:extLst>
            </p:cNvPr>
            <p:cNvSpPr txBox="1"/>
            <p:nvPr/>
          </p:nvSpPr>
          <p:spPr>
            <a:xfrm>
              <a:off x="4461164" y="-32247"/>
              <a:ext cx="7760000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sz="1100" i="1" dirty="0">
                  <a:solidFill>
                    <a:schemeClr val="accent5"/>
                  </a:solidFill>
                </a:rPr>
                <a:t> 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FD15B34-B8AC-3FFC-0BDC-56A9F153758E}"/>
                </a:ext>
              </a:extLst>
            </p:cNvPr>
            <p:cNvSpPr txBox="1"/>
            <p:nvPr/>
          </p:nvSpPr>
          <p:spPr>
            <a:xfrm>
              <a:off x="96837" y="47781"/>
              <a:ext cx="10198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>
                  <a:solidFill>
                    <a:schemeClr val="accent1">
                      <a:lumMod val="75000"/>
                    </a:schemeClr>
                  </a:solidFill>
                </a:rPr>
                <a:t>Motivation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0D8C09B-B8A3-1C28-A3FE-6909254AC20B}"/>
                </a:ext>
              </a:extLst>
            </p:cNvPr>
            <p:cNvSpPr txBox="1"/>
            <p:nvPr/>
          </p:nvSpPr>
          <p:spPr>
            <a:xfrm>
              <a:off x="1569875" y="47781"/>
              <a:ext cx="118853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>
                  <a:solidFill>
                    <a:schemeClr val="accent3"/>
                  </a:solidFill>
                </a:rPr>
                <a:t>Methodology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4D8D7D1-D3F0-3A71-B307-742C40475EF0}"/>
                </a:ext>
              </a:extLst>
            </p:cNvPr>
            <p:cNvSpPr txBox="1"/>
            <p:nvPr/>
          </p:nvSpPr>
          <p:spPr>
            <a:xfrm>
              <a:off x="3274834" y="47781"/>
              <a:ext cx="88517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>
                  <a:solidFill>
                    <a:schemeClr val="accent1">
                      <a:lumMod val="75000"/>
                    </a:schemeClr>
                  </a:solidFill>
                </a:rPr>
                <a:t>Learnings</a:t>
              </a:r>
            </a:p>
          </p:txBody>
        </p:sp>
      </p:grpSp>
      <p:sp>
        <p:nvSpPr>
          <p:cNvPr id="15" name="Title 14">
            <a:extLst>
              <a:ext uri="{FF2B5EF4-FFF2-40B4-BE49-F238E27FC236}">
                <a16:creationId xmlns:a16="http://schemas.microsoft.com/office/drawing/2014/main" id="{EE210667-4ADB-1494-F964-BDE5835AD4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91077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5"/>
                </a:solidFill>
              </a:rPr>
              <a:t>Use Life Cycle Assessment methodologies </a:t>
            </a:r>
            <a:br>
              <a:rPr lang="en-US" dirty="0">
                <a:solidFill>
                  <a:schemeClr val="accent5"/>
                </a:solidFill>
              </a:rPr>
            </a:br>
            <a:r>
              <a:rPr lang="en-US" dirty="0">
                <a:solidFill>
                  <a:schemeClr val="accent5"/>
                </a:solidFill>
              </a:rPr>
              <a:t>to estimate climate impacts </a:t>
            </a:r>
            <a:br>
              <a:rPr lang="en-US" dirty="0">
                <a:solidFill>
                  <a:schemeClr val="accent5"/>
                </a:solidFill>
              </a:rPr>
            </a:br>
            <a:r>
              <a:rPr lang="en-US" dirty="0">
                <a:solidFill>
                  <a:schemeClr val="accent5"/>
                </a:solidFill>
              </a:rPr>
              <a:t>of California alfalfa production</a:t>
            </a:r>
          </a:p>
        </p:txBody>
      </p:sp>
    </p:spTree>
    <p:extLst>
      <p:ext uri="{BB962C8B-B14F-4D97-AF65-F5344CB8AC3E}">
        <p14:creationId xmlns:p14="http://schemas.microsoft.com/office/powerpoint/2010/main" val="1449586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C536C5-1CE2-6BE1-A6DE-78FD0B1CD4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9423" y="849082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accent5"/>
                </a:solidFill>
              </a:rPr>
              <a:t>Functional unit: 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>
                <a:solidFill>
                  <a:srgbClr val="181717"/>
                </a:solidFill>
              </a:rPr>
              <a:t>1 hectare-year of land (carbon emissions)</a:t>
            </a:r>
          </a:p>
          <a:p>
            <a:pPr marL="0" indent="0">
              <a:buNone/>
            </a:pPr>
            <a:r>
              <a:rPr lang="en-US" dirty="0">
                <a:solidFill>
                  <a:srgbClr val="181717"/>
                </a:solidFill>
              </a:rPr>
              <a:t>	1 Mg of dry yield (carbon efficiency)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dirty="0">
                <a:solidFill>
                  <a:schemeClr val="accent5"/>
                </a:solidFill>
              </a:rPr>
              <a:t>System boundaries: 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>
                <a:solidFill>
                  <a:srgbClr val="181717"/>
                </a:solidFill>
              </a:rPr>
              <a:t>Cradle to roadside (~80% of alfalfa is sold)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dirty="0">
                <a:solidFill>
                  <a:schemeClr val="accent5"/>
                </a:solidFill>
              </a:rPr>
              <a:t>Impact factors: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>
                <a:solidFill>
                  <a:srgbClr val="181717"/>
                </a:solidFill>
              </a:rPr>
              <a:t>Piece together from publicly available sources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dirty="0">
                <a:solidFill>
                  <a:schemeClr val="accent5"/>
                </a:solidFill>
              </a:rPr>
              <a:t>Flows: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>
                <a:solidFill>
                  <a:srgbClr val="181717"/>
                </a:solidFill>
              </a:rPr>
              <a:t>Enterprise budgets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28DA21A-3977-85BF-D14D-C1E4B0967C40}"/>
              </a:ext>
            </a:extLst>
          </p:cNvPr>
          <p:cNvGrpSpPr/>
          <p:nvPr/>
        </p:nvGrpSpPr>
        <p:grpSpPr>
          <a:xfrm>
            <a:off x="0" y="-32247"/>
            <a:ext cx="12221164" cy="387805"/>
            <a:chOff x="0" y="-32247"/>
            <a:chExt cx="12221164" cy="387805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EB5B6BE-3B0B-461B-233D-0EAEAD5F2B4B}"/>
                </a:ext>
              </a:extLst>
            </p:cNvPr>
            <p:cNvSpPr/>
            <p:nvPr/>
          </p:nvSpPr>
          <p:spPr>
            <a:xfrm>
              <a:off x="0" y="0"/>
              <a:ext cx="12192000" cy="355558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E852BAD-CEDB-BDC5-F061-8F84B219C2EF}"/>
                </a:ext>
              </a:extLst>
            </p:cNvPr>
            <p:cNvSpPr txBox="1"/>
            <p:nvPr/>
          </p:nvSpPr>
          <p:spPr>
            <a:xfrm>
              <a:off x="4461164" y="-32247"/>
              <a:ext cx="7760000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sz="1100" i="1" dirty="0">
                  <a:solidFill>
                    <a:schemeClr val="accent5"/>
                  </a:solidFill>
                </a:rPr>
                <a:t> 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A331581-6DF8-EC94-3F5E-6B47C5F37222}"/>
                </a:ext>
              </a:extLst>
            </p:cNvPr>
            <p:cNvSpPr txBox="1"/>
            <p:nvPr/>
          </p:nvSpPr>
          <p:spPr>
            <a:xfrm>
              <a:off x="96837" y="47781"/>
              <a:ext cx="10198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>
                  <a:solidFill>
                    <a:schemeClr val="accent1">
                      <a:lumMod val="75000"/>
                    </a:schemeClr>
                  </a:solidFill>
                </a:rPr>
                <a:t>Motivation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50A90E6-7CDC-50D0-9CF4-DB210E6D6827}"/>
                </a:ext>
              </a:extLst>
            </p:cNvPr>
            <p:cNvSpPr txBox="1"/>
            <p:nvPr/>
          </p:nvSpPr>
          <p:spPr>
            <a:xfrm>
              <a:off x="1569875" y="47781"/>
              <a:ext cx="118853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>
                  <a:solidFill>
                    <a:schemeClr val="accent3"/>
                  </a:solidFill>
                </a:rPr>
                <a:t>Methodology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1FC0B37-E466-1A1D-86F2-2D595AD27519}"/>
                </a:ext>
              </a:extLst>
            </p:cNvPr>
            <p:cNvSpPr txBox="1"/>
            <p:nvPr/>
          </p:nvSpPr>
          <p:spPr>
            <a:xfrm>
              <a:off x="3274834" y="47781"/>
              <a:ext cx="88517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>
                  <a:solidFill>
                    <a:schemeClr val="accent1">
                      <a:lumMod val="75000"/>
                    </a:schemeClr>
                  </a:solidFill>
                </a:rPr>
                <a:t>Learnings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677623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C536C5-1CE2-6BE1-A6DE-78FD0B1CD4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9423" y="849082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accent5"/>
                </a:solidFill>
              </a:rPr>
              <a:t>Functional unit: </a:t>
            </a:r>
          </a:p>
          <a:p>
            <a:pPr marL="0" indent="0">
              <a:buNone/>
            </a:pPr>
            <a:r>
              <a:rPr lang="en-US" dirty="0"/>
              <a:t>	1 hectare-year of land (carbon emissions)</a:t>
            </a:r>
          </a:p>
          <a:p>
            <a:pPr marL="0" indent="0">
              <a:buNone/>
            </a:pPr>
            <a:r>
              <a:rPr lang="en-US" dirty="0"/>
              <a:t>	1 Mg of dry yield (carbon efficiency)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dirty="0">
                <a:solidFill>
                  <a:schemeClr val="accent5"/>
                </a:solidFill>
              </a:rPr>
              <a:t>System boundaries: 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>
                <a:solidFill>
                  <a:srgbClr val="181717"/>
                </a:solidFill>
              </a:rPr>
              <a:t>Cradle to roadside (~80% of alfalfa is sold)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dirty="0">
                <a:solidFill>
                  <a:schemeClr val="accent5"/>
                </a:solidFill>
              </a:rPr>
              <a:t>Impact factors:</a:t>
            </a:r>
          </a:p>
          <a:p>
            <a:pPr marL="0" indent="0">
              <a:buNone/>
            </a:pPr>
            <a:r>
              <a:rPr lang="en-US" dirty="0">
                <a:solidFill>
                  <a:srgbClr val="181717"/>
                </a:solidFill>
              </a:rPr>
              <a:t>	Piece together from publicly available sources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dirty="0">
                <a:solidFill>
                  <a:schemeClr val="accent5"/>
                </a:solidFill>
              </a:rPr>
              <a:t>Flows: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>
                <a:solidFill>
                  <a:srgbClr val="181717"/>
                </a:solidFill>
              </a:rPr>
              <a:t>Enterprise budgets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28DA21A-3977-85BF-D14D-C1E4B0967C40}"/>
              </a:ext>
            </a:extLst>
          </p:cNvPr>
          <p:cNvGrpSpPr/>
          <p:nvPr/>
        </p:nvGrpSpPr>
        <p:grpSpPr>
          <a:xfrm>
            <a:off x="0" y="-32247"/>
            <a:ext cx="12221164" cy="387805"/>
            <a:chOff x="0" y="-32247"/>
            <a:chExt cx="12221164" cy="387805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EB5B6BE-3B0B-461B-233D-0EAEAD5F2B4B}"/>
                </a:ext>
              </a:extLst>
            </p:cNvPr>
            <p:cNvSpPr/>
            <p:nvPr/>
          </p:nvSpPr>
          <p:spPr>
            <a:xfrm>
              <a:off x="0" y="0"/>
              <a:ext cx="12192000" cy="355558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E852BAD-CEDB-BDC5-F061-8F84B219C2EF}"/>
                </a:ext>
              </a:extLst>
            </p:cNvPr>
            <p:cNvSpPr txBox="1"/>
            <p:nvPr/>
          </p:nvSpPr>
          <p:spPr>
            <a:xfrm>
              <a:off x="4461164" y="-32247"/>
              <a:ext cx="7760000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sz="1100" i="1" dirty="0">
                  <a:solidFill>
                    <a:schemeClr val="accent5"/>
                  </a:solidFill>
                </a:rPr>
                <a:t> 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A331581-6DF8-EC94-3F5E-6B47C5F37222}"/>
                </a:ext>
              </a:extLst>
            </p:cNvPr>
            <p:cNvSpPr txBox="1"/>
            <p:nvPr/>
          </p:nvSpPr>
          <p:spPr>
            <a:xfrm>
              <a:off x="96837" y="47781"/>
              <a:ext cx="10198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>
                  <a:solidFill>
                    <a:schemeClr val="accent1">
                      <a:lumMod val="75000"/>
                    </a:schemeClr>
                  </a:solidFill>
                </a:rPr>
                <a:t>Motivation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50A90E6-7CDC-50D0-9CF4-DB210E6D6827}"/>
                </a:ext>
              </a:extLst>
            </p:cNvPr>
            <p:cNvSpPr txBox="1"/>
            <p:nvPr/>
          </p:nvSpPr>
          <p:spPr>
            <a:xfrm>
              <a:off x="1569875" y="47781"/>
              <a:ext cx="118853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>
                  <a:solidFill>
                    <a:schemeClr val="accent3"/>
                  </a:solidFill>
                </a:rPr>
                <a:t>Methodology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1FC0B37-E466-1A1D-86F2-2D595AD27519}"/>
                </a:ext>
              </a:extLst>
            </p:cNvPr>
            <p:cNvSpPr txBox="1"/>
            <p:nvPr/>
          </p:nvSpPr>
          <p:spPr>
            <a:xfrm>
              <a:off x="3274834" y="47781"/>
              <a:ext cx="88517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>
                  <a:solidFill>
                    <a:schemeClr val="accent1">
                      <a:lumMod val="75000"/>
                    </a:schemeClr>
                  </a:solidFill>
                </a:rPr>
                <a:t>Learnings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813257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C536C5-1CE2-6BE1-A6DE-78FD0B1CD4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9423" y="849082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accent5"/>
                </a:solidFill>
              </a:rPr>
              <a:t>Functional unit: </a:t>
            </a:r>
          </a:p>
          <a:p>
            <a:pPr marL="0" indent="0">
              <a:buNone/>
            </a:pPr>
            <a:r>
              <a:rPr lang="en-US" dirty="0"/>
              <a:t>	1 hectare-year of land (carbon emissions)</a:t>
            </a:r>
          </a:p>
          <a:p>
            <a:pPr marL="0" indent="0">
              <a:buNone/>
            </a:pPr>
            <a:r>
              <a:rPr lang="en-US" dirty="0"/>
              <a:t>	1 Mg of dry yield (carbon efficiency)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dirty="0">
                <a:solidFill>
                  <a:schemeClr val="accent5"/>
                </a:solidFill>
              </a:rPr>
              <a:t>System boundaries: </a:t>
            </a:r>
          </a:p>
          <a:p>
            <a:pPr marL="0" indent="0">
              <a:buNone/>
            </a:pPr>
            <a:r>
              <a:rPr lang="en-US" dirty="0"/>
              <a:t>	Cradle to roadside (~80% of alfalfa is sold)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dirty="0">
                <a:solidFill>
                  <a:schemeClr val="accent5"/>
                </a:solidFill>
              </a:rPr>
              <a:t>Impact factors: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>
                <a:solidFill>
                  <a:srgbClr val="181717"/>
                </a:solidFill>
              </a:rPr>
              <a:t>Piece together from publicly available sources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dirty="0">
                <a:solidFill>
                  <a:schemeClr val="accent5"/>
                </a:solidFill>
              </a:rPr>
              <a:t>Flows: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>
                <a:solidFill>
                  <a:srgbClr val="181717"/>
                </a:solidFill>
              </a:rPr>
              <a:t>Enterprise budgets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28DA21A-3977-85BF-D14D-C1E4B0967C40}"/>
              </a:ext>
            </a:extLst>
          </p:cNvPr>
          <p:cNvGrpSpPr/>
          <p:nvPr/>
        </p:nvGrpSpPr>
        <p:grpSpPr>
          <a:xfrm>
            <a:off x="0" y="-32247"/>
            <a:ext cx="12221164" cy="387805"/>
            <a:chOff x="0" y="-32247"/>
            <a:chExt cx="12221164" cy="387805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EB5B6BE-3B0B-461B-233D-0EAEAD5F2B4B}"/>
                </a:ext>
              </a:extLst>
            </p:cNvPr>
            <p:cNvSpPr/>
            <p:nvPr/>
          </p:nvSpPr>
          <p:spPr>
            <a:xfrm>
              <a:off x="0" y="0"/>
              <a:ext cx="12192000" cy="355558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E852BAD-CEDB-BDC5-F061-8F84B219C2EF}"/>
                </a:ext>
              </a:extLst>
            </p:cNvPr>
            <p:cNvSpPr txBox="1"/>
            <p:nvPr/>
          </p:nvSpPr>
          <p:spPr>
            <a:xfrm>
              <a:off x="4461164" y="-32247"/>
              <a:ext cx="7760000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sz="1100" i="1" dirty="0">
                  <a:solidFill>
                    <a:schemeClr val="accent5"/>
                  </a:solidFill>
                </a:rPr>
                <a:t> 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A331581-6DF8-EC94-3F5E-6B47C5F37222}"/>
                </a:ext>
              </a:extLst>
            </p:cNvPr>
            <p:cNvSpPr txBox="1"/>
            <p:nvPr/>
          </p:nvSpPr>
          <p:spPr>
            <a:xfrm>
              <a:off x="96837" y="47781"/>
              <a:ext cx="10198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>
                  <a:solidFill>
                    <a:schemeClr val="accent1">
                      <a:lumMod val="75000"/>
                    </a:schemeClr>
                  </a:solidFill>
                </a:rPr>
                <a:t>Motivation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50A90E6-7CDC-50D0-9CF4-DB210E6D6827}"/>
                </a:ext>
              </a:extLst>
            </p:cNvPr>
            <p:cNvSpPr txBox="1"/>
            <p:nvPr/>
          </p:nvSpPr>
          <p:spPr>
            <a:xfrm>
              <a:off x="1569875" y="47781"/>
              <a:ext cx="118853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>
                  <a:solidFill>
                    <a:schemeClr val="accent3"/>
                  </a:solidFill>
                </a:rPr>
                <a:t>Methodology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1FC0B37-E466-1A1D-86F2-2D595AD27519}"/>
                </a:ext>
              </a:extLst>
            </p:cNvPr>
            <p:cNvSpPr txBox="1"/>
            <p:nvPr/>
          </p:nvSpPr>
          <p:spPr>
            <a:xfrm>
              <a:off x="3274834" y="47781"/>
              <a:ext cx="88517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>
                  <a:solidFill>
                    <a:schemeClr val="accent1">
                      <a:lumMod val="75000"/>
                    </a:schemeClr>
                  </a:solidFill>
                </a:rPr>
                <a:t>Learnings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26153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C536C5-1CE2-6BE1-A6DE-78FD0B1CD4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9423" y="849082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accent5"/>
                </a:solidFill>
              </a:rPr>
              <a:t>Functional unit: </a:t>
            </a:r>
          </a:p>
          <a:p>
            <a:pPr marL="0" indent="0">
              <a:buNone/>
            </a:pPr>
            <a:r>
              <a:rPr lang="en-US" dirty="0"/>
              <a:t>	1 hectare-year of land (carbon emissions)</a:t>
            </a:r>
          </a:p>
          <a:p>
            <a:pPr marL="0" indent="0">
              <a:buNone/>
            </a:pPr>
            <a:r>
              <a:rPr lang="en-US" dirty="0"/>
              <a:t>	1 Mg of dry yield (carbon efficiency)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dirty="0">
                <a:solidFill>
                  <a:schemeClr val="accent5"/>
                </a:solidFill>
              </a:rPr>
              <a:t>System boundaries: </a:t>
            </a:r>
          </a:p>
          <a:p>
            <a:pPr marL="0" indent="0">
              <a:buNone/>
            </a:pPr>
            <a:r>
              <a:rPr lang="en-US" dirty="0"/>
              <a:t>	Cradle to roadside (~80% of alfalfa is sold)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dirty="0">
                <a:solidFill>
                  <a:schemeClr val="accent5"/>
                </a:solidFill>
              </a:rPr>
              <a:t>Impact factors:</a:t>
            </a:r>
          </a:p>
          <a:p>
            <a:pPr marL="0" indent="0">
              <a:buNone/>
            </a:pPr>
            <a:r>
              <a:rPr lang="en-US" dirty="0"/>
              <a:t>	Piece together from publicly available sources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dirty="0">
                <a:solidFill>
                  <a:schemeClr val="accent5"/>
                </a:solidFill>
              </a:rPr>
              <a:t>Flows: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>
                <a:solidFill>
                  <a:srgbClr val="181717"/>
                </a:solidFill>
              </a:rPr>
              <a:t>Enterprise budgets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28DA21A-3977-85BF-D14D-C1E4B0967C40}"/>
              </a:ext>
            </a:extLst>
          </p:cNvPr>
          <p:cNvGrpSpPr/>
          <p:nvPr/>
        </p:nvGrpSpPr>
        <p:grpSpPr>
          <a:xfrm>
            <a:off x="0" y="-32247"/>
            <a:ext cx="12221164" cy="387805"/>
            <a:chOff x="0" y="-32247"/>
            <a:chExt cx="12221164" cy="387805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EB5B6BE-3B0B-461B-233D-0EAEAD5F2B4B}"/>
                </a:ext>
              </a:extLst>
            </p:cNvPr>
            <p:cNvSpPr/>
            <p:nvPr/>
          </p:nvSpPr>
          <p:spPr>
            <a:xfrm>
              <a:off x="0" y="0"/>
              <a:ext cx="12192000" cy="355558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E852BAD-CEDB-BDC5-F061-8F84B219C2EF}"/>
                </a:ext>
              </a:extLst>
            </p:cNvPr>
            <p:cNvSpPr txBox="1"/>
            <p:nvPr/>
          </p:nvSpPr>
          <p:spPr>
            <a:xfrm>
              <a:off x="4461164" y="-32247"/>
              <a:ext cx="7760000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sz="1100" i="1" dirty="0">
                  <a:solidFill>
                    <a:schemeClr val="accent5"/>
                  </a:solidFill>
                </a:rPr>
                <a:t> 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A331581-6DF8-EC94-3F5E-6B47C5F37222}"/>
                </a:ext>
              </a:extLst>
            </p:cNvPr>
            <p:cNvSpPr txBox="1"/>
            <p:nvPr/>
          </p:nvSpPr>
          <p:spPr>
            <a:xfrm>
              <a:off x="96837" y="47781"/>
              <a:ext cx="10198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>
                  <a:solidFill>
                    <a:schemeClr val="accent1">
                      <a:lumMod val="75000"/>
                    </a:schemeClr>
                  </a:solidFill>
                </a:rPr>
                <a:t>Motivation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50A90E6-7CDC-50D0-9CF4-DB210E6D6827}"/>
                </a:ext>
              </a:extLst>
            </p:cNvPr>
            <p:cNvSpPr txBox="1"/>
            <p:nvPr/>
          </p:nvSpPr>
          <p:spPr>
            <a:xfrm>
              <a:off x="1569875" y="47781"/>
              <a:ext cx="118853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>
                  <a:solidFill>
                    <a:schemeClr val="accent3"/>
                  </a:solidFill>
                </a:rPr>
                <a:t>Methodology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1FC0B37-E466-1A1D-86F2-2D595AD27519}"/>
                </a:ext>
              </a:extLst>
            </p:cNvPr>
            <p:cNvSpPr txBox="1"/>
            <p:nvPr/>
          </p:nvSpPr>
          <p:spPr>
            <a:xfrm>
              <a:off x="3274834" y="47781"/>
              <a:ext cx="88517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>
                  <a:solidFill>
                    <a:schemeClr val="accent1">
                      <a:lumMod val="75000"/>
                    </a:schemeClr>
                  </a:solidFill>
                </a:rPr>
                <a:t>Learnings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310032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BDEAB04-C420-A5CD-78B9-844BE5AA26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0BEFE86-22AD-6DC9-670E-E59F895FDB1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2" descr="What is Flood Irrigation?">
            <a:extLst>
              <a:ext uri="{FF2B5EF4-FFF2-40B4-BE49-F238E27FC236}">
                <a16:creationId xmlns:a16="http://schemas.microsoft.com/office/drawing/2014/main" id="{339528A2-E517-7BC8-5A39-5F251D13DD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7348" y="604822"/>
            <a:ext cx="5021742" cy="331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ATCH THE BUZZ – Dairy Alfalfa Doesn't Get to Bloom, but Beef Alfalfa Does.  Where to Put Your Bees is Simple. | Bee Culture">
            <a:extLst>
              <a:ext uri="{FF2B5EF4-FFF2-40B4-BE49-F238E27FC236}">
                <a16:creationId xmlns:a16="http://schemas.microsoft.com/office/drawing/2014/main" id="{BDA23744-91C7-7966-09D6-41901FC7F9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926" y="2826778"/>
            <a:ext cx="5572875" cy="3712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10EF4DD-7FF3-31D2-6A29-1501187A41C3}"/>
              </a:ext>
            </a:extLst>
          </p:cNvPr>
          <p:cNvSpPr txBox="1"/>
          <p:nvPr/>
        </p:nvSpPr>
        <p:spPr>
          <a:xfrm>
            <a:off x="-40667" y="6273225"/>
            <a:ext cx="609771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i="1" dirty="0">
                <a:solidFill>
                  <a:schemeClr val="accent3"/>
                </a:solidFill>
              </a:rPr>
              <a:t>https://www.beeculture.com/catch-the-buzz-dairy-alfalfa-doesnt-get-to-bloom-but-beef-alfalfa-does-where-to-put-your-bees-is-simple/</a:t>
            </a:r>
          </a:p>
        </p:txBody>
      </p:sp>
    </p:spTree>
    <p:extLst>
      <p:ext uri="{BB962C8B-B14F-4D97-AF65-F5344CB8AC3E}">
        <p14:creationId xmlns:p14="http://schemas.microsoft.com/office/powerpoint/2010/main" val="21159783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C536C5-1CE2-6BE1-A6DE-78FD0B1CD4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9423" y="849082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accent5"/>
                </a:solidFill>
              </a:rPr>
              <a:t>Functional unit: </a:t>
            </a:r>
          </a:p>
          <a:p>
            <a:pPr marL="0" indent="0">
              <a:buNone/>
            </a:pPr>
            <a:r>
              <a:rPr lang="en-US" dirty="0"/>
              <a:t>	1 hectare-year of land (carbon emissions)</a:t>
            </a:r>
          </a:p>
          <a:p>
            <a:pPr marL="0" indent="0">
              <a:buNone/>
            </a:pPr>
            <a:r>
              <a:rPr lang="en-US" dirty="0"/>
              <a:t>	1 Mg of dry yield (carbon efficiency)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dirty="0">
                <a:solidFill>
                  <a:schemeClr val="accent5"/>
                </a:solidFill>
              </a:rPr>
              <a:t>System boundaries: </a:t>
            </a:r>
          </a:p>
          <a:p>
            <a:pPr marL="0" indent="0">
              <a:buNone/>
            </a:pPr>
            <a:r>
              <a:rPr lang="en-US" dirty="0"/>
              <a:t>	Cradle to roadside (~80% of alfalfa is sold)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dirty="0">
                <a:solidFill>
                  <a:schemeClr val="accent5"/>
                </a:solidFill>
              </a:rPr>
              <a:t>Impact factors:</a:t>
            </a:r>
          </a:p>
          <a:p>
            <a:pPr marL="0" indent="0">
              <a:buNone/>
            </a:pPr>
            <a:r>
              <a:rPr lang="en-US" dirty="0"/>
              <a:t>	Piece together from publicly available sources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dirty="0">
                <a:solidFill>
                  <a:schemeClr val="accent5"/>
                </a:solidFill>
              </a:rPr>
              <a:t>Flows: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>
                <a:solidFill>
                  <a:srgbClr val="181717"/>
                </a:solidFill>
              </a:rPr>
              <a:t>Enterprise budgets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28DA21A-3977-85BF-D14D-C1E4B0967C40}"/>
              </a:ext>
            </a:extLst>
          </p:cNvPr>
          <p:cNvGrpSpPr/>
          <p:nvPr/>
        </p:nvGrpSpPr>
        <p:grpSpPr>
          <a:xfrm>
            <a:off x="0" y="-32247"/>
            <a:ext cx="12221164" cy="387805"/>
            <a:chOff x="0" y="-32247"/>
            <a:chExt cx="12221164" cy="387805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EB5B6BE-3B0B-461B-233D-0EAEAD5F2B4B}"/>
                </a:ext>
              </a:extLst>
            </p:cNvPr>
            <p:cNvSpPr/>
            <p:nvPr/>
          </p:nvSpPr>
          <p:spPr>
            <a:xfrm>
              <a:off x="0" y="0"/>
              <a:ext cx="12192000" cy="355558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E852BAD-CEDB-BDC5-F061-8F84B219C2EF}"/>
                </a:ext>
              </a:extLst>
            </p:cNvPr>
            <p:cNvSpPr txBox="1"/>
            <p:nvPr/>
          </p:nvSpPr>
          <p:spPr>
            <a:xfrm>
              <a:off x="4461164" y="-32247"/>
              <a:ext cx="7760000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sz="1100" i="1" dirty="0">
                  <a:solidFill>
                    <a:schemeClr val="accent5"/>
                  </a:solidFill>
                </a:rPr>
                <a:t> 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A331581-6DF8-EC94-3F5E-6B47C5F37222}"/>
                </a:ext>
              </a:extLst>
            </p:cNvPr>
            <p:cNvSpPr txBox="1"/>
            <p:nvPr/>
          </p:nvSpPr>
          <p:spPr>
            <a:xfrm>
              <a:off x="96837" y="47781"/>
              <a:ext cx="10198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>
                  <a:solidFill>
                    <a:schemeClr val="accent1">
                      <a:lumMod val="75000"/>
                    </a:schemeClr>
                  </a:solidFill>
                </a:rPr>
                <a:t>Motivation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50A90E6-7CDC-50D0-9CF4-DB210E6D6827}"/>
                </a:ext>
              </a:extLst>
            </p:cNvPr>
            <p:cNvSpPr txBox="1"/>
            <p:nvPr/>
          </p:nvSpPr>
          <p:spPr>
            <a:xfrm>
              <a:off x="1569875" y="47781"/>
              <a:ext cx="118853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>
                  <a:solidFill>
                    <a:schemeClr val="accent3"/>
                  </a:solidFill>
                </a:rPr>
                <a:t>Methodology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1FC0B37-E466-1A1D-86F2-2D595AD27519}"/>
                </a:ext>
              </a:extLst>
            </p:cNvPr>
            <p:cNvSpPr txBox="1"/>
            <p:nvPr/>
          </p:nvSpPr>
          <p:spPr>
            <a:xfrm>
              <a:off x="3274834" y="47781"/>
              <a:ext cx="88517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>
                  <a:solidFill>
                    <a:schemeClr val="accent1">
                      <a:lumMod val="75000"/>
                    </a:schemeClr>
                  </a:solidFill>
                </a:rPr>
                <a:t>Learnings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173846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3023110-F465-DC97-8049-8C8BDCCE2D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288" b="35384"/>
          <a:stretch/>
        </p:blipFill>
        <p:spPr>
          <a:xfrm>
            <a:off x="826700" y="532638"/>
            <a:ext cx="10538599" cy="552911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530709B-E5F5-37E4-9E88-D1D25E522A6B}"/>
              </a:ext>
            </a:extLst>
          </p:cNvPr>
          <p:cNvSpPr txBox="1"/>
          <p:nvPr/>
        </p:nvSpPr>
        <p:spPr>
          <a:xfrm>
            <a:off x="1480" y="6559692"/>
            <a:ext cx="60945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i="1" dirty="0">
                <a:solidFill>
                  <a:schemeClr val="accent3"/>
                </a:solidFill>
              </a:rPr>
              <a:t>https://coststudies.ucdavis.edu/en/current/commodity/alfalfa/</a:t>
            </a:r>
          </a:p>
        </p:txBody>
      </p:sp>
    </p:spTree>
    <p:extLst>
      <p:ext uri="{BB962C8B-B14F-4D97-AF65-F5344CB8AC3E}">
        <p14:creationId xmlns:p14="http://schemas.microsoft.com/office/powerpoint/2010/main" val="34279849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C536C5-1CE2-6BE1-A6DE-78FD0B1CD4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9423" y="849082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accent5"/>
                </a:solidFill>
              </a:rPr>
              <a:t>Functional unit: </a:t>
            </a:r>
          </a:p>
          <a:p>
            <a:pPr marL="0" indent="0">
              <a:buNone/>
            </a:pPr>
            <a:r>
              <a:rPr lang="en-US" dirty="0"/>
              <a:t>	1 hectare-year of land (carbon emissions)</a:t>
            </a:r>
          </a:p>
          <a:p>
            <a:pPr marL="0" indent="0">
              <a:buNone/>
            </a:pPr>
            <a:r>
              <a:rPr lang="en-US" dirty="0"/>
              <a:t>	1 Mg of dry yield (carbon efficiency)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dirty="0">
                <a:solidFill>
                  <a:schemeClr val="accent5"/>
                </a:solidFill>
              </a:rPr>
              <a:t>System boundaries: </a:t>
            </a:r>
          </a:p>
          <a:p>
            <a:pPr marL="0" indent="0">
              <a:buNone/>
            </a:pPr>
            <a:r>
              <a:rPr lang="en-US" dirty="0"/>
              <a:t>	Cradle to roadside (~80% of alfalfa is sold)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dirty="0">
                <a:solidFill>
                  <a:schemeClr val="accent5"/>
                </a:solidFill>
              </a:rPr>
              <a:t>Impact factors:</a:t>
            </a:r>
          </a:p>
          <a:p>
            <a:pPr marL="0" indent="0">
              <a:buNone/>
            </a:pPr>
            <a:r>
              <a:rPr lang="en-US" dirty="0"/>
              <a:t>	Piece together from publicly available sources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dirty="0">
                <a:solidFill>
                  <a:schemeClr val="accent5"/>
                </a:solidFill>
              </a:rPr>
              <a:t>Flows:</a:t>
            </a:r>
          </a:p>
          <a:p>
            <a:pPr marL="0" indent="0">
              <a:buNone/>
            </a:pPr>
            <a:r>
              <a:rPr lang="en-US" dirty="0"/>
              <a:t>	Enterprise budgets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28DA21A-3977-85BF-D14D-C1E4B0967C40}"/>
              </a:ext>
            </a:extLst>
          </p:cNvPr>
          <p:cNvGrpSpPr/>
          <p:nvPr/>
        </p:nvGrpSpPr>
        <p:grpSpPr>
          <a:xfrm>
            <a:off x="0" y="-32247"/>
            <a:ext cx="12221164" cy="387805"/>
            <a:chOff x="0" y="-32247"/>
            <a:chExt cx="12221164" cy="387805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EB5B6BE-3B0B-461B-233D-0EAEAD5F2B4B}"/>
                </a:ext>
              </a:extLst>
            </p:cNvPr>
            <p:cNvSpPr/>
            <p:nvPr/>
          </p:nvSpPr>
          <p:spPr>
            <a:xfrm>
              <a:off x="0" y="0"/>
              <a:ext cx="12192000" cy="355558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E852BAD-CEDB-BDC5-F061-8F84B219C2EF}"/>
                </a:ext>
              </a:extLst>
            </p:cNvPr>
            <p:cNvSpPr txBox="1"/>
            <p:nvPr/>
          </p:nvSpPr>
          <p:spPr>
            <a:xfrm>
              <a:off x="4461164" y="-32247"/>
              <a:ext cx="7760000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sz="1100" i="1" dirty="0">
                  <a:solidFill>
                    <a:schemeClr val="accent5"/>
                  </a:solidFill>
                </a:rPr>
                <a:t> 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A331581-6DF8-EC94-3F5E-6B47C5F37222}"/>
                </a:ext>
              </a:extLst>
            </p:cNvPr>
            <p:cNvSpPr txBox="1"/>
            <p:nvPr/>
          </p:nvSpPr>
          <p:spPr>
            <a:xfrm>
              <a:off x="96837" y="47781"/>
              <a:ext cx="10198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>
                  <a:solidFill>
                    <a:schemeClr val="accent1">
                      <a:lumMod val="75000"/>
                    </a:schemeClr>
                  </a:solidFill>
                </a:rPr>
                <a:t>Motivation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50A90E6-7CDC-50D0-9CF4-DB210E6D6827}"/>
                </a:ext>
              </a:extLst>
            </p:cNvPr>
            <p:cNvSpPr txBox="1"/>
            <p:nvPr/>
          </p:nvSpPr>
          <p:spPr>
            <a:xfrm>
              <a:off x="1569875" y="47781"/>
              <a:ext cx="118853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>
                  <a:solidFill>
                    <a:schemeClr val="accent3"/>
                  </a:solidFill>
                </a:rPr>
                <a:t>Methodology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1FC0B37-E466-1A1D-86F2-2D595AD27519}"/>
                </a:ext>
              </a:extLst>
            </p:cNvPr>
            <p:cNvSpPr txBox="1"/>
            <p:nvPr/>
          </p:nvSpPr>
          <p:spPr>
            <a:xfrm>
              <a:off x="3274834" y="47781"/>
              <a:ext cx="88517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>
                  <a:solidFill>
                    <a:schemeClr val="accent1">
                      <a:lumMod val="75000"/>
                    </a:schemeClr>
                  </a:solidFill>
                </a:rPr>
                <a:t>Learnings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342410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map of the state of california&#10;&#10;Description automatically generated">
            <a:extLst>
              <a:ext uri="{FF2B5EF4-FFF2-40B4-BE49-F238E27FC236}">
                <a16:creationId xmlns:a16="http://schemas.microsoft.com/office/drawing/2014/main" id="{46B2917F-50AA-E5B8-4FFC-672B695E2F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440" y="883717"/>
            <a:ext cx="4534215" cy="566776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E840AE3-0652-C1FE-00A4-ADC6D4CE4FC4}"/>
              </a:ext>
            </a:extLst>
          </p:cNvPr>
          <p:cNvSpPr txBox="1"/>
          <p:nvPr/>
        </p:nvSpPr>
        <p:spPr>
          <a:xfrm>
            <a:off x="2972652" y="1170387"/>
            <a:ext cx="32435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Low input, low yields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D8F578A-218D-4FFC-F806-C3853D91BEA4}"/>
              </a:ext>
            </a:extLst>
          </p:cNvPr>
          <p:cNvSpPr txBox="1"/>
          <p:nvPr/>
        </p:nvSpPr>
        <p:spPr>
          <a:xfrm>
            <a:off x="3756966" y="3033357"/>
            <a:ext cx="45672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Medium input, medium yields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B34D4DE-1C71-DF38-E64B-0F856BBE08B5}"/>
              </a:ext>
            </a:extLst>
          </p:cNvPr>
          <p:cNvSpPr txBox="1"/>
          <p:nvPr/>
        </p:nvSpPr>
        <p:spPr>
          <a:xfrm>
            <a:off x="5618250" y="5504561"/>
            <a:ext cx="34147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High input, high yields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4505976-0D6D-A7AD-E216-5757C077026C}"/>
              </a:ext>
            </a:extLst>
          </p:cNvPr>
          <p:cNvGrpSpPr/>
          <p:nvPr/>
        </p:nvGrpSpPr>
        <p:grpSpPr>
          <a:xfrm>
            <a:off x="0" y="-32247"/>
            <a:ext cx="12221164" cy="387805"/>
            <a:chOff x="0" y="-32247"/>
            <a:chExt cx="12221164" cy="387805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80A7BEB-A192-8FFF-896E-FF3A5DF77219}"/>
                </a:ext>
              </a:extLst>
            </p:cNvPr>
            <p:cNvSpPr/>
            <p:nvPr/>
          </p:nvSpPr>
          <p:spPr>
            <a:xfrm>
              <a:off x="0" y="0"/>
              <a:ext cx="12192000" cy="355558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A60E577-A44D-727D-EDA9-E2053950E8A0}"/>
                </a:ext>
              </a:extLst>
            </p:cNvPr>
            <p:cNvSpPr txBox="1"/>
            <p:nvPr/>
          </p:nvSpPr>
          <p:spPr>
            <a:xfrm>
              <a:off x="4461164" y="-32247"/>
              <a:ext cx="7760000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sz="1100" i="1" dirty="0">
                  <a:solidFill>
                    <a:schemeClr val="accent5"/>
                  </a:solidFill>
                </a:rPr>
                <a:t> 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B420A72-0801-D392-DF9A-81D22E0B413C}"/>
                </a:ext>
              </a:extLst>
            </p:cNvPr>
            <p:cNvSpPr txBox="1"/>
            <p:nvPr/>
          </p:nvSpPr>
          <p:spPr>
            <a:xfrm>
              <a:off x="96837" y="47781"/>
              <a:ext cx="10198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>
                  <a:solidFill>
                    <a:schemeClr val="accent1">
                      <a:lumMod val="75000"/>
                    </a:schemeClr>
                  </a:solidFill>
                </a:rPr>
                <a:t>Motivation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8B84DF4-16AE-1FD3-FB32-A0AC204277D4}"/>
                </a:ext>
              </a:extLst>
            </p:cNvPr>
            <p:cNvSpPr txBox="1"/>
            <p:nvPr/>
          </p:nvSpPr>
          <p:spPr>
            <a:xfrm>
              <a:off x="1569875" y="47781"/>
              <a:ext cx="118853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>
                  <a:solidFill>
                    <a:schemeClr val="accent3"/>
                  </a:solidFill>
                </a:rPr>
                <a:t>Methodology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925E609-7BF5-5288-E3D1-11F7534E2895}"/>
                </a:ext>
              </a:extLst>
            </p:cNvPr>
            <p:cNvSpPr txBox="1"/>
            <p:nvPr/>
          </p:nvSpPr>
          <p:spPr>
            <a:xfrm>
              <a:off x="3274834" y="47781"/>
              <a:ext cx="88517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>
                  <a:solidFill>
                    <a:schemeClr val="accent1">
                      <a:lumMod val="75000"/>
                    </a:schemeClr>
                  </a:solidFill>
                </a:rPr>
                <a:t>Learnings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236594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814D3971-2FF4-64BE-A6C2-ECCFE5B7DC91}"/>
              </a:ext>
            </a:extLst>
          </p:cNvPr>
          <p:cNvGrpSpPr/>
          <p:nvPr/>
        </p:nvGrpSpPr>
        <p:grpSpPr>
          <a:xfrm>
            <a:off x="0" y="-32247"/>
            <a:ext cx="12221164" cy="387805"/>
            <a:chOff x="0" y="-32247"/>
            <a:chExt cx="12221164" cy="387805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AAF353C-5E2C-DC68-8DD5-EDBA92683777}"/>
                </a:ext>
              </a:extLst>
            </p:cNvPr>
            <p:cNvSpPr/>
            <p:nvPr/>
          </p:nvSpPr>
          <p:spPr>
            <a:xfrm>
              <a:off x="0" y="0"/>
              <a:ext cx="12192000" cy="355558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5438BC8-2E84-1E51-7E53-0C49E26C4128}"/>
                </a:ext>
              </a:extLst>
            </p:cNvPr>
            <p:cNvSpPr txBox="1"/>
            <p:nvPr/>
          </p:nvSpPr>
          <p:spPr>
            <a:xfrm>
              <a:off x="4461164" y="-32247"/>
              <a:ext cx="7760000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sz="1100" i="1" dirty="0">
                  <a:solidFill>
                    <a:schemeClr val="accent5"/>
                  </a:solidFill>
                </a:rPr>
                <a:t> 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D21D008-024E-BD6A-4231-3C459AC6515F}"/>
                </a:ext>
              </a:extLst>
            </p:cNvPr>
            <p:cNvSpPr txBox="1"/>
            <p:nvPr/>
          </p:nvSpPr>
          <p:spPr>
            <a:xfrm>
              <a:off x="96837" y="47781"/>
              <a:ext cx="10198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>
                  <a:solidFill>
                    <a:schemeClr val="accent1">
                      <a:lumMod val="75000"/>
                    </a:schemeClr>
                  </a:solidFill>
                </a:rPr>
                <a:t>Motivation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4565685-ECBE-6069-74EB-86BB13778BBB}"/>
                </a:ext>
              </a:extLst>
            </p:cNvPr>
            <p:cNvSpPr txBox="1"/>
            <p:nvPr/>
          </p:nvSpPr>
          <p:spPr>
            <a:xfrm>
              <a:off x="1569875" y="47781"/>
              <a:ext cx="118853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>
                  <a:solidFill>
                    <a:schemeClr val="accent1"/>
                  </a:solidFill>
                </a:rPr>
                <a:t>Methodology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69664E9-FC3F-3F0E-8237-3330EC7565C2}"/>
                </a:ext>
              </a:extLst>
            </p:cNvPr>
            <p:cNvSpPr txBox="1"/>
            <p:nvPr/>
          </p:nvSpPr>
          <p:spPr>
            <a:xfrm>
              <a:off x="3274834" y="47781"/>
              <a:ext cx="9044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>
                  <a:solidFill>
                    <a:schemeClr val="accent3"/>
                  </a:solidFill>
                </a:rPr>
                <a:t>Learnings</a:t>
              </a:r>
            </a:p>
          </p:txBody>
        </p:sp>
      </p:grpSp>
      <p:pic>
        <p:nvPicPr>
          <p:cNvPr id="2" name="Picture 1" descr="A map of the state of california&#10;&#10;Description automatically generated">
            <a:extLst>
              <a:ext uri="{FF2B5EF4-FFF2-40B4-BE49-F238E27FC236}">
                <a16:creationId xmlns:a16="http://schemas.microsoft.com/office/drawing/2014/main" id="{0B8183B4-086F-5E02-0D1D-9C8D1C00F4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0835" y="1346451"/>
            <a:ext cx="4534215" cy="5667768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25A02292-639D-AC33-887A-8B48D4D75393}"/>
              </a:ext>
            </a:extLst>
          </p:cNvPr>
          <p:cNvSpPr/>
          <p:nvPr/>
        </p:nvSpPr>
        <p:spPr>
          <a:xfrm>
            <a:off x="2710158" y="5636650"/>
            <a:ext cx="1458422" cy="113145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7005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814D3971-2FF4-64BE-A6C2-ECCFE5B7DC91}"/>
              </a:ext>
            </a:extLst>
          </p:cNvPr>
          <p:cNvGrpSpPr/>
          <p:nvPr/>
        </p:nvGrpSpPr>
        <p:grpSpPr>
          <a:xfrm>
            <a:off x="0" y="-32247"/>
            <a:ext cx="12221164" cy="387805"/>
            <a:chOff x="0" y="-32247"/>
            <a:chExt cx="12221164" cy="387805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AAF353C-5E2C-DC68-8DD5-EDBA92683777}"/>
                </a:ext>
              </a:extLst>
            </p:cNvPr>
            <p:cNvSpPr/>
            <p:nvPr/>
          </p:nvSpPr>
          <p:spPr>
            <a:xfrm>
              <a:off x="0" y="0"/>
              <a:ext cx="12192000" cy="355558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5438BC8-2E84-1E51-7E53-0C49E26C4128}"/>
                </a:ext>
              </a:extLst>
            </p:cNvPr>
            <p:cNvSpPr txBox="1"/>
            <p:nvPr/>
          </p:nvSpPr>
          <p:spPr>
            <a:xfrm>
              <a:off x="4461164" y="-32247"/>
              <a:ext cx="7760000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sz="1100" i="1" dirty="0">
                  <a:solidFill>
                    <a:schemeClr val="accent5"/>
                  </a:solidFill>
                </a:rPr>
                <a:t> 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D21D008-024E-BD6A-4231-3C459AC6515F}"/>
                </a:ext>
              </a:extLst>
            </p:cNvPr>
            <p:cNvSpPr txBox="1"/>
            <p:nvPr/>
          </p:nvSpPr>
          <p:spPr>
            <a:xfrm>
              <a:off x="96837" y="47781"/>
              <a:ext cx="10198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>
                  <a:solidFill>
                    <a:schemeClr val="accent1">
                      <a:lumMod val="75000"/>
                    </a:schemeClr>
                  </a:solidFill>
                </a:rPr>
                <a:t>Motivation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4565685-ECBE-6069-74EB-86BB13778BBB}"/>
                </a:ext>
              </a:extLst>
            </p:cNvPr>
            <p:cNvSpPr txBox="1"/>
            <p:nvPr/>
          </p:nvSpPr>
          <p:spPr>
            <a:xfrm>
              <a:off x="1569875" y="47781"/>
              <a:ext cx="118853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>
                  <a:solidFill>
                    <a:schemeClr val="accent1"/>
                  </a:solidFill>
                </a:rPr>
                <a:t>Methodology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69664E9-FC3F-3F0E-8237-3330EC7565C2}"/>
                </a:ext>
              </a:extLst>
            </p:cNvPr>
            <p:cNvSpPr txBox="1"/>
            <p:nvPr/>
          </p:nvSpPr>
          <p:spPr>
            <a:xfrm>
              <a:off x="3274834" y="47781"/>
              <a:ext cx="9044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>
                  <a:solidFill>
                    <a:schemeClr val="accent3"/>
                  </a:solidFill>
                </a:rPr>
                <a:t>Learnings</a:t>
              </a:r>
            </a:p>
          </p:txBody>
        </p:sp>
      </p:grpSp>
      <p:pic>
        <p:nvPicPr>
          <p:cNvPr id="2" name="Picture 1" descr="A map of the state of california&#10;&#10;Description automatically generated">
            <a:extLst>
              <a:ext uri="{FF2B5EF4-FFF2-40B4-BE49-F238E27FC236}">
                <a16:creationId xmlns:a16="http://schemas.microsoft.com/office/drawing/2014/main" id="{0B8183B4-086F-5E02-0D1D-9C8D1C00F4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0835" y="1346451"/>
            <a:ext cx="4534215" cy="5667768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25A02292-639D-AC33-887A-8B48D4D75393}"/>
              </a:ext>
            </a:extLst>
          </p:cNvPr>
          <p:cNvSpPr/>
          <p:nvPr/>
        </p:nvSpPr>
        <p:spPr>
          <a:xfrm>
            <a:off x="2710158" y="5636650"/>
            <a:ext cx="1458422" cy="113145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 descr="CDFA - OEFI - Healthy Soils Program">
            <a:extLst>
              <a:ext uri="{FF2B5EF4-FFF2-40B4-BE49-F238E27FC236}">
                <a16:creationId xmlns:a16="http://schemas.microsoft.com/office/drawing/2014/main" id="{2378743B-9988-F011-82ED-2C4214EAF8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6503" y="1496628"/>
            <a:ext cx="7714180" cy="17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A5A6243-9C6C-1F6A-6FB8-8A5E368679DF}"/>
              </a:ext>
            </a:extLst>
          </p:cNvPr>
          <p:cNvSpPr txBox="1"/>
          <p:nvPr/>
        </p:nvSpPr>
        <p:spPr>
          <a:xfrm>
            <a:off x="3439369" y="3352994"/>
            <a:ext cx="813960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/>
              <a:t>http://comet-planner-cdfahsp.com/</a:t>
            </a:r>
          </a:p>
        </p:txBody>
      </p:sp>
    </p:spTree>
    <p:extLst>
      <p:ext uri="{BB962C8B-B14F-4D97-AF65-F5344CB8AC3E}">
        <p14:creationId xmlns:p14="http://schemas.microsoft.com/office/powerpoint/2010/main" val="197492699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screen shot of a graph&#10;&#10;Description automatically generated with low confidence">
            <a:extLst>
              <a:ext uri="{FF2B5EF4-FFF2-40B4-BE49-F238E27FC236}">
                <a16:creationId xmlns:a16="http://schemas.microsoft.com/office/drawing/2014/main" id="{D826BCA1-0364-AD0C-09CF-DEB7B1410E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0619" y="719422"/>
            <a:ext cx="8312745" cy="4987646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814D3971-2FF4-64BE-A6C2-ECCFE5B7DC91}"/>
              </a:ext>
            </a:extLst>
          </p:cNvPr>
          <p:cNvGrpSpPr/>
          <p:nvPr/>
        </p:nvGrpSpPr>
        <p:grpSpPr>
          <a:xfrm>
            <a:off x="0" y="-32247"/>
            <a:ext cx="12221164" cy="387805"/>
            <a:chOff x="0" y="-32247"/>
            <a:chExt cx="12221164" cy="387805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AAF353C-5E2C-DC68-8DD5-EDBA92683777}"/>
                </a:ext>
              </a:extLst>
            </p:cNvPr>
            <p:cNvSpPr/>
            <p:nvPr/>
          </p:nvSpPr>
          <p:spPr>
            <a:xfrm>
              <a:off x="0" y="0"/>
              <a:ext cx="12192000" cy="355558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5438BC8-2E84-1E51-7E53-0C49E26C4128}"/>
                </a:ext>
              </a:extLst>
            </p:cNvPr>
            <p:cNvSpPr txBox="1"/>
            <p:nvPr/>
          </p:nvSpPr>
          <p:spPr>
            <a:xfrm>
              <a:off x="4461164" y="-32247"/>
              <a:ext cx="7760000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sz="1100" i="1" dirty="0">
                  <a:solidFill>
                    <a:schemeClr val="accent5"/>
                  </a:solidFill>
                </a:rPr>
                <a:t> 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D21D008-024E-BD6A-4231-3C459AC6515F}"/>
                </a:ext>
              </a:extLst>
            </p:cNvPr>
            <p:cNvSpPr txBox="1"/>
            <p:nvPr/>
          </p:nvSpPr>
          <p:spPr>
            <a:xfrm>
              <a:off x="96837" y="47781"/>
              <a:ext cx="10198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>
                  <a:solidFill>
                    <a:schemeClr val="accent1">
                      <a:lumMod val="75000"/>
                    </a:schemeClr>
                  </a:solidFill>
                </a:rPr>
                <a:t>Motivation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4565685-ECBE-6069-74EB-86BB13778BBB}"/>
                </a:ext>
              </a:extLst>
            </p:cNvPr>
            <p:cNvSpPr txBox="1"/>
            <p:nvPr/>
          </p:nvSpPr>
          <p:spPr>
            <a:xfrm>
              <a:off x="1569875" y="47781"/>
              <a:ext cx="118853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>
                  <a:solidFill>
                    <a:schemeClr val="accent1"/>
                  </a:solidFill>
                </a:rPr>
                <a:t>Methodology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69664E9-FC3F-3F0E-8237-3330EC7565C2}"/>
                </a:ext>
              </a:extLst>
            </p:cNvPr>
            <p:cNvSpPr txBox="1"/>
            <p:nvPr/>
          </p:nvSpPr>
          <p:spPr>
            <a:xfrm>
              <a:off x="3274834" y="47781"/>
              <a:ext cx="9044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>
                  <a:solidFill>
                    <a:schemeClr val="accent3"/>
                  </a:solidFill>
                </a:rPr>
                <a:t>Learnings</a:t>
              </a:r>
            </a:p>
          </p:txBody>
        </p:sp>
      </p:grpSp>
      <p:pic>
        <p:nvPicPr>
          <p:cNvPr id="14" name="Picture 13" descr="A map of the state of california&#10;&#10;Description automatically generated">
            <a:extLst>
              <a:ext uri="{FF2B5EF4-FFF2-40B4-BE49-F238E27FC236}">
                <a16:creationId xmlns:a16="http://schemas.microsoft.com/office/drawing/2014/main" id="{B5806EDD-3350-F02B-941F-1774011932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0835" y="1346451"/>
            <a:ext cx="4534215" cy="5667768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93F6FC5D-8028-E705-D3AF-3F755BA3B549}"/>
              </a:ext>
            </a:extLst>
          </p:cNvPr>
          <p:cNvSpPr/>
          <p:nvPr/>
        </p:nvSpPr>
        <p:spPr>
          <a:xfrm>
            <a:off x="2710158" y="5636650"/>
            <a:ext cx="1458422" cy="113145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1C0E2C8-B5FC-CF41-DE61-A75AABB6009C}"/>
              </a:ext>
            </a:extLst>
          </p:cNvPr>
          <p:cNvSpPr/>
          <p:nvPr/>
        </p:nvSpPr>
        <p:spPr>
          <a:xfrm>
            <a:off x="3850620" y="1078788"/>
            <a:ext cx="8312744" cy="393500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63776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screen shot of a graph&#10;&#10;Description automatically generated with low confidence">
            <a:extLst>
              <a:ext uri="{FF2B5EF4-FFF2-40B4-BE49-F238E27FC236}">
                <a16:creationId xmlns:a16="http://schemas.microsoft.com/office/drawing/2014/main" id="{D826BCA1-0364-AD0C-09CF-DEB7B1410E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0619" y="719422"/>
            <a:ext cx="8312745" cy="4987646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814D3971-2FF4-64BE-A6C2-ECCFE5B7DC91}"/>
              </a:ext>
            </a:extLst>
          </p:cNvPr>
          <p:cNvGrpSpPr/>
          <p:nvPr/>
        </p:nvGrpSpPr>
        <p:grpSpPr>
          <a:xfrm>
            <a:off x="0" y="-32247"/>
            <a:ext cx="12221164" cy="387805"/>
            <a:chOff x="0" y="-32247"/>
            <a:chExt cx="12221164" cy="387805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AAF353C-5E2C-DC68-8DD5-EDBA92683777}"/>
                </a:ext>
              </a:extLst>
            </p:cNvPr>
            <p:cNvSpPr/>
            <p:nvPr/>
          </p:nvSpPr>
          <p:spPr>
            <a:xfrm>
              <a:off x="0" y="0"/>
              <a:ext cx="12192000" cy="355558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5438BC8-2E84-1E51-7E53-0C49E26C4128}"/>
                </a:ext>
              </a:extLst>
            </p:cNvPr>
            <p:cNvSpPr txBox="1"/>
            <p:nvPr/>
          </p:nvSpPr>
          <p:spPr>
            <a:xfrm>
              <a:off x="4461164" y="-32247"/>
              <a:ext cx="7760000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sz="1100" i="1" dirty="0">
                  <a:solidFill>
                    <a:schemeClr val="accent5"/>
                  </a:solidFill>
                </a:rPr>
                <a:t> 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D21D008-024E-BD6A-4231-3C459AC6515F}"/>
                </a:ext>
              </a:extLst>
            </p:cNvPr>
            <p:cNvSpPr txBox="1"/>
            <p:nvPr/>
          </p:nvSpPr>
          <p:spPr>
            <a:xfrm>
              <a:off x="96837" y="47781"/>
              <a:ext cx="10198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>
                  <a:solidFill>
                    <a:schemeClr val="accent1">
                      <a:lumMod val="75000"/>
                    </a:schemeClr>
                  </a:solidFill>
                </a:rPr>
                <a:t>Motivation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4565685-ECBE-6069-74EB-86BB13778BBB}"/>
                </a:ext>
              </a:extLst>
            </p:cNvPr>
            <p:cNvSpPr txBox="1"/>
            <p:nvPr/>
          </p:nvSpPr>
          <p:spPr>
            <a:xfrm>
              <a:off x="1569875" y="47781"/>
              <a:ext cx="118853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>
                  <a:solidFill>
                    <a:schemeClr val="accent1"/>
                  </a:solidFill>
                </a:rPr>
                <a:t>Methodology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69664E9-FC3F-3F0E-8237-3330EC7565C2}"/>
                </a:ext>
              </a:extLst>
            </p:cNvPr>
            <p:cNvSpPr txBox="1"/>
            <p:nvPr/>
          </p:nvSpPr>
          <p:spPr>
            <a:xfrm>
              <a:off x="3274834" y="47781"/>
              <a:ext cx="9044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>
                  <a:solidFill>
                    <a:schemeClr val="accent3"/>
                  </a:solidFill>
                </a:rPr>
                <a:t>Learnings</a:t>
              </a:r>
            </a:p>
          </p:txBody>
        </p:sp>
      </p:grpSp>
      <p:pic>
        <p:nvPicPr>
          <p:cNvPr id="14" name="Picture 13" descr="A map of the state of california&#10;&#10;Description automatically generated">
            <a:extLst>
              <a:ext uri="{FF2B5EF4-FFF2-40B4-BE49-F238E27FC236}">
                <a16:creationId xmlns:a16="http://schemas.microsoft.com/office/drawing/2014/main" id="{B5806EDD-3350-F02B-941F-1774011932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0835" y="1346451"/>
            <a:ext cx="4534215" cy="5667768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93F6FC5D-8028-E705-D3AF-3F755BA3B549}"/>
              </a:ext>
            </a:extLst>
          </p:cNvPr>
          <p:cNvSpPr/>
          <p:nvPr/>
        </p:nvSpPr>
        <p:spPr>
          <a:xfrm>
            <a:off x="2710158" y="5636650"/>
            <a:ext cx="1458422" cy="113145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1C0E2C8-B5FC-CF41-DE61-A75AABB6009C}"/>
              </a:ext>
            </a:extLst>
          </p:cNvPr>
          <p:cNvSpPr/>
          <p:nvPr/>
        </p:nvSpPr>
        <p:spPr>
          <a:xfrm>
            <a:off x="3850620" y="1511028"/>
            <a:ext cx="8312744" cy="350276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45537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62C8F001-E6D7-C3C4-3BE5-D8B8DFB74207}"/>
              </a:ext>
            </a:extLst>
          </p:cNvPr>
          <p:cNvSpPr txBox="1"/>
          <p:nvPr/>
        </p:nvSpPr>
        <p:spPr>
          <a:xfrm>
            <a:off x="0" y="6533058"/>
            <a:ext cx="1165490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i="1" dirty="0">
                <a:solidFill>
                  <a:schemeClr val="tx1">
                    <a:lumMod val="50000"/>
                  </a:schemeClr>
                </a:solidFill>
              </a:rPr>
              <a:t>https://www.channel.com/en-us/agronomy/determining_corn_fertilizer_requirements_following_an_alfalfa_crop.html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6EE4C19A-6BBF-6558-4219-BD69D1E31AEA}"/>
                  </a:ext>
                </a:extLst>
              </p14:cNvPr>
              <p14:cNvContentPartPr/>
              <p14:nvPr/>
            </p14:nvContentPartPr>
            <p14:xfrm>
              <a:off x="3018397" y="380670"/>
              <a:ext cx="2907720" cy="12492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6EE4C19A-6BBF-6558-4219-BD69D1E31AE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964397" y="273030"/>
                <a:ext cx="3015360" cy="340560"/>
              </a:xfrm>
              <a:prstGeom prst="rect">
                <a:avLst/>
              </a:prstGeom>
            </p:spPr>
          </p:pic>
        </mc:Fallback>
      </mc:AlternateContent>
      <p:grpSp>
        <p:nvGrpSpPr>
          <p:cNvPr id="23" name="Group 22">
            <a:extLst>
              <a:ext uri="{FF2B5EF4-FFF2-40B4-BE49-F238E27FC236}">
                <a16:creationId xmlns:a16="http://schemas.microsoft.com/office/drawing/2014/main" id="{322EE41E-258E-3035-3AE7-C6EEFCF5CD99}"/>
              </a:ext>
            </a:extLst>
          </p:cNvPr>
          <p:cNvGrpSpPr/>
          <p:nvPr/>
        </p:nvGrpSpPr>
        <p:grpSpPr>
          <a:xfrm>
            <a:off x="0" y="480860"/>
            <a:ext cx="12192000" cy="3322595"/>
            <a:chOff x="0" y="1767702"/>
            <a:chExt cx="12192000" cy="332259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6D1A3EA-791E-C6D3-5625-C76BDF35DF8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1767702"/>
              <a:ext cx="12192000" cy="3322595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C98A4019-52DD-1124-C895-9651AA461450}"/>
                    </a:ext>
                  </a:extLst>
                </p14:cNvPr>
                <p14:cNvContentPartPr/>
                <p14:nvPr/>
              </p14:nvContentPartPr>
              <p14:xfrm>
                <a:off x="4261477" y="4224750"/>
                <a:ext cx="5066640" cy="3924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C98A4019-52DD-1124-C895-9651AA461450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207837" y="4117110"/>
                  <a:ext cx="5174280" cy="60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9A9BA7CD-6DA6-6C45-534C-81E6312F9AF4}"/>
                    </a:ext>
                  </a:extLst>
                </p14:cNvPr>
                <p14:cNvContentPartPr/>
                <p14:nvPr/>
              </p14:nvContentPartPr>
              <p14:xfrm>
                <a:off x="4962397" y="4229070"/>
                <a:ext cx="248400" cy="13860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9A9BA7CD-6DA6-6C45-534C-81E6312F9AF4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908757" y="4121430"/>
                  <a:ext cx="356040" cy="35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EF651CEE-1671-FB1E-376B-C29A6A0EF3A4}"/>
                    </a:ext>
                  </a:extLst>
                </p14:cNvPr>
                <p14:cNvContentPartPr/>
                <p14:nvPr/>
              </p14:nvContentPartPr>
              <p14:xfrm>
                <a:off x="9665437" y="3924150"/>
                <a:ext cx="2172600" cy="27324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EF651CEE-1671-FB1E-376B-C29A6A0EF3A4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9611797" y="3816510"/>
                  <a:ext cx="2280240" cy="48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0316F6B2-F5AC-1DF5-3E49-4AD994F38AE0}"/>
                    </a:ext>
                  </a:extLst>
                </p14:cNvPr>
                <p14:cNvContentPartPr/>
                <p14:nvPr/>
              </p14:nvContentPartPr>
              <p14:xfrm>
                <a:off x="141637" y="4128270"/>
                <a:ext cx="4704480" cy="49500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0316F6B2-F5AC-1DF5-3E49-4AD994F38AE0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7637" y="4020630"/>
                  <a:ext cx="4812120" cy="7106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4DCB9F85-2CD0-53B0-15E0-E3DE55E9A360}"/>
              </a:ext>
            </a:extLst>
          </p:cNvPr>
          <p:cNvSpPr txBox="1"/>
          <p:nvPr/>
        </p:nvSpPr>
        <p:spPr>
          <a:xfrm>
            <a:off x="0" y="4819646"/>
            <a:ext cx="1219199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2800" dirty="0"/>
              <a:t>Fully account for cropping system impacts (</a:t>
            </a:r>
            <a:r>
              <a:rPr lang="en-US" sz="2000" dirty="0"/>
              <a:t>Costa et al. 2020 Int J LCA)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92992871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screen shot of a graph&#10;&#10;Description automatically generated with low confidence">
            <a:extLst>
              <a:ext uri="{FF2B5EF4-FFF2-40B4-BE49-F238E27FC236}">
                <a16:creationId xmlns:a16="http://schemas.microsoft.com/office/drawing/2014/main" id="{D826BCA1-0364-AD0C-09CF-DEB7B1410E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0619" y="719422"/>
            <a:ext cx="8312745" cy="4987646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814D3971-2FF4-64BE-A6C2-ECCFE5B7DC91}"/>
              </a:ext>
            </a:extLst>
          </p:cNvPr>
          <p:cNvGrpSpPr/>
          <p:nvPr/>
        </p:nvGrpSpPr>
        <p:grpSpPr>
          <a:xfrm>
            <a:off x="0" y="-32247"/>
            <a:ext cx="12221164" cy="387805"/>
            <a:chOff x="0" y="-32247"/>
            <a:chExt cx="12221164" cy="387805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AAF353C-5E2C-DC68-8DD5-EDBA92683777}"/>
                </a:ext>
              </a:extLst>
            </p:cNvPr>
            <p:cNvSpPr/>
            <p:nvPr/>
          </p:nvSpPr>
          <p:spPr>
            <a:xfrm>
              <a:off x="0" y="0"/>
              <a:ext cx="12192000" cy="355558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5438BC8-2E84-1E51-7E53-0C49E26C4128}"/>
                </a:ext>
              </a:extLst>
            </p:cNvPr>
            <p:cNvSpPr txBox="1"/>
            <p:nvPr/>
          </p:nvSpPr>
          <p:spPr>
            <a:xfrm>
              <a:off x="4461164" y="-32247"/>
              <a:ext cx="7760000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sz="1100" i="1" dirty="0">
                  <a:solidFill>
                    <a:schemeClr val="accent5"/>
                  </a:solidFill>
                </a:rPr>
                <a:t> 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D21D008-024E-BD6A-4231-3C459AC6515F}"/>
                </a:ext>
              </a:extLst>
            </p:cNvPr>
            <p:cNvSpPr txBox="1"/>
            <p:nvPr/>
          </p:nvSpPr>
          <p:spPr>
            <a:xfrm>
              <a:off x="96837" y="47781"/>
              <a:ext cx="10198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>
                  <a:solidFill>
                    <a:schemeClr val="accent1">
                      <a:lumMod val="75000"/>
                    </a:schemeClr>
                  </a:solidFill>
                </a:rPr>
                <a:t>Motivation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4565685-ECBE-6069-74EB-86BB13778BBB}"/>
                </a:ext>
              </a:extLst>
            </p:cNvPr>
            <p:cNvSpPr txBox="1"/>
            <p:nvPr/>
          </p:nvSpPr>
          <p:spPr>
            <a:xfrm>
              <a:off x="1569875" y="47781"/>
              <a:ext cx="118853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>
                  <a:solidFill>
                    <a:schemeClr val="accent1"/>
                  </a:solidFill>
                </a:rPr>
                <a:t>Methodology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69664E9-FC3F-3F0E-8237-3330EC7565C2}"/>
                </a:ext>
              </a:extLst>
            </p:cNvPr>
            <p:cNvSpPr txBox="1"/>
            <p:nvPr/>
          </p:nvSpPr>
          <p:spPr>
            <a:xfrm>
              <a:off x="3274834" y="47781"/>
              <a:ext cx="9044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>
                  <a:solidFill>
                    <a:schemeClr val="accent3"/>
                  </a:solidFill>
                </a:rPr>
                <a:t>Learnings</a:t>
              </a:r>
            </a:p>
          </p:txBody>
        </p:sp>
      </p:grpSp>
      <p:pic>
        <p:nvPicPr>
          <p:cNvPr id="14" name="Picture 13" descr="A map of the state of california&#10;&#10;Description automatically generated">
            <a:extLst>
              <a:ext uri="{FF2B5EF4-FFF2-40B4-BE49-F238E27FC236}">
                <a16:creationId xmlns:a16="http://schemas.microsoft.com/office/drawing/2014/main" id="{B5806EDD-3350-F02B-941F-1774011932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0835" y="1346451"/>
            <a:ext cx="4534215" cy="5667768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93F6FC5D-8028-E705-D3AF-3F755BA3B549}"/>
              </a:ext>
            </a:extLst>
          </p:cNvPr>
          <p:cNvSpPr/>
          <p:nvPr/>
        </p:nvSpPr>
        <p:spPr>
          <a:xfrm>
            <a:off x="2710158" y="5636650"/>
            <a:ext cx="1458422" cy="113145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1C0E2C8-B5FC-CF41-DE61-A75AABB6009C}"/>
              </a:ext>
            </a:extLst>
          </p:cNvPr>
          <p:cNvSpPr/>
          <p:nvPr/>
        </p:nvSpPr>
        <p:spPr>
          <a:xfrm>
            <a:off x="3850620" y="2383604"/>
            <a:ext cx="8312744" cy="263018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1781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BDEAB04-C420-A5CD-78B9-844BE5AA26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0BEFE86-22AD-6DC9-670E-E59F895FDB1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2" descr="What is Flood Irrigation?">
            <a:extLst>
              <a:ext uri="{FF2B5EF4-FFF2-40B4-BE49-F238E27FC236}">
                <a16:creationId xmlns:a16="http://schemas.microsoft.com/office/drawing/2014/main" id="{339528A2-E517-7BC8-5A39-5F251D13DD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7348" y="604822"/>
            <a:ext cx="5021742" cy="331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ATCH THE BUZZ – Dairy Alfalfa Doesn't Get to Bloom, but Beef Alfalfa Does.  Where to Put Your Bees is Simple. | Bee Culture">
            <a:extLst>
              <a:ext uri="{FF2B5EF4-FFF2-40B4-BE49-F238E27FC236}">
                <a16:creationId xmlns:a16="http://schemas.microsoft.com/office/drawing/2014/main" id="{BDA23744-91C7-7966-09D6-41901FC7F9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926" y="2826778"/>
            <a:ext cx="5572875" cy="3712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F41BB212-42E9-666F-E01A-B40E88B8F2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0151" y="1825625"/>
            <a:ext cx="7043791" cy="369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194962F-BC0F-B9C8-DD91-8B01AFE2EF56}"/>
              </a:ext>
            </a:extLst>
          </p:cNvPr>
          <p:cNvSpPr txBox="1"/>
          <p:nvPr/>
        </p:nvSpPr>
        <p:spPr>
          <a:xfrm>
            <a:off x="6094288" y="6253178"/>
            <a:ext cx="609771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i="1" dirty="0">
                <a:solidFill>
                  <a:schemeClr val="accent3"/>
                </a:solidFill>
              </a:rPr>
              <a:t>https://westernagnetwork.com/premium-alfalfa-hay-delivered-by-amazon-prime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0EF4DD-7FF3-31D2-6A29-1501187A41C3}"/>
              </a:ext>
            </a:extLst>
          </p:cNvPr>
          <p:cNvSpPr txBox="1"/>
          <p:nvPr/>
        </p:nvSpPr>
        <p:spPr>
          <a:xfrm>
            <a:off x="-40667" y="6273225"/>
            <a:ext cx="609771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i="1" dirty="0">
                <a:solidFill>
                  <a:schemeClr val="accent3"/>
                </a:solidFill>
              </a:rPr>
              <a:t>https://www.beeculture.com/catch-the-buzz-dairy-alfalfa-doesnt-get-to-bloom-but-beef-alfalfa-does-where-to-put-your-bees-is-simple/</a:t>
            </a:r>
          </a:p>
        </p:txBody>
      </p:sp>
    </p:spTree>
    <p:extLst>
      <p:ext uri="{BB962C8B-B14F-4D97-AF65-F5344CB8AC3E}">
        <p14:creationId xmlns:p14="http://schemas.microsoft.com/office/powerpoint/2010/main" val="203483187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screen shot of a graph&#10;&#10;Description automatically generated with low confidence">
            <a:extLst>
              <a:ext uri="{FF2B5EF4-FFF2-40B4-BE49-F238E27FC236}">
                <a16:creationId xmlns:a16="http://schemas.microsoft.com/office/drawing/2014/main" id="{D826BCA1-0364-AD0C-09CF-DEB7B1410E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0619" y="719422"/>
            <a:ext cx="8312745" cy="4987646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814D3971-2FF4-64BE-A6C2-ECCFE5B7DC91}"/>
              </a:ext>
            </a:extLst>
          </p:cNvPr>
          <p:cNvGrpSpPr/>
          <p:nvPr/>
        </p:nvGrpSpPr>
        <p:grpSpPr>
          <a:xfrm>
            <a:off x="0" y="-32247"/>
            <a:ext cx="12221164" cy="387805"/>
            <a:chOff x="0" y="-32247"/>
            <a:chExt cx="12221164" cy="387805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AAF353C-5E2C-DC68-8DD5-EDBA92683777}"/>
                </a:ext>
              </a:extLst>
            </p:cNvPr>
            <p:cNvSpPr/>
            <p:nvPr/>
          </p:nvSpPr>
          <p:spPr>
            <a:xfrm>
              <a:off x="0" y="0"/>
              <a:ext cx="12192000" cy="355558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5438BC8-2E84-1E51-7E53-0C49E26C4128}"/>
                </a:ext>
              </a:extLst>
            </p:cNvPr>
            <p:cNvSpPr txBox="1"/>
            <p:nvPr/>
          </p:nvSpPr>
          <p:spPr>
            <a:xfrm>
              <a:off x="4461164" y="-32247"/>
              <a:ext cx="7760000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sz="1100" i="1" dirty="0">
                  <a:solidFill>
                    <a:schemeClr val="accent5"/>
                  </a:solidFill>
                </a:rPr>
                <a:t> 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D21D008-024E-BD6A-4231-3C459AC6515F}"/>
                </a:ext>
              </a:extLst>
            </p:cNvPr>
            <p:cNvSpPr txBox="1"/>
            <p:nvPr/>
          </p:nvSpPr>
          <p:spPr>
            <a:xfrm>
              <a:off x="96837" y="47781"/>
              <a:ext cx="10198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>
                  <a:solidFill>
                    <a:schemeClr val="accent1">
                      <a:lumMod val="75000"/>
                    </a:schemeClr>
                  </a:solidFill>
                </a:rPr>
                <a:t>Motivation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4565685-ECBE-6069-74EB-86BB13778BBB}"/>
                </a:ext>
              </a:extLst>
            </p:cNvPr>
            <p:cNvSpPr txBox="1"/>
            <p:nvPr/>
          </p:nvSpPr>
          <p:spPr>
            <a:xfrm>
              <a:off x="1569875" y="47781"/>
              <a:ext cx="118853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>
                  <a:solidFill>
                    <a:schemeClr val="accent1"/>
                  </a:solidFill>
                </a:rPr>
                <a:t>Methodology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69664E9-FC3F-3F0E-8237-3330EC7565C2}"/>
                </a:ext>
              </a:extLst>
            </p:cNvPr>
            <p:cNvSpPr txBox="1"/>
            <p:nvPr/>
          </p:nvSpPr>
          <p:spPr>
            <a:xfrm>
              <a:off x="3274834" y="47781"/>
              <a:ext cx="9044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>
                  <a:solidFill>
                    <a:schemeClr val="accent3"/>
                  </a:solidFill>
                </a:rPr>
                <a:t>Learnings</a:t>
              </a:r>
            </a:p>
          </p:txBody>
        </p:sp>
      </p:grpSp>
      <p:pic>
        <p:nvPicPr>
          <p:cNvPr id="14" name="Picture 13" descr="A map of the state of california&#10;&#10;Description automatically generated">
            <a:extLst>
              <a:ext uri="{FF2B5EF4-FFF2-40B4-BE49-F238E27FC236}">
                <a16:creationId xmlns:a16="http://schemas.microsoft.com/office/drawing/2014/main" id="{B5806EDD-3350-F02B-941F-1774011932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0835" y="1346451"/>
            <a:ext cx="4534215" cy="5667768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93F6FC5D-8028-E705-D3AF-3F755BA3B549}"/>
              </a:ext>
            </a:extLst>
          </p:cNvPr>
          <p:cNvSpPr/>
          <p:nvPr/>
        </p:nvSpPr>
        <p:spPr>
          <a:xfrm>
            <a:off x="2710158" y="5636650"/>
            <a:ext cx="1458422" cy="113145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1C0E2C8-B5FC-CF41-DE61-A75AABB6009C}"/>
              </a:ext>
            </a:extLst>
          </p:cNvPr>
          <p:cNvSpPr/>
          <p:nvPr/>
        </p:nvSpPr>
        <p:spPr>
          <a:xfrm>
            <a:off x="3850620" y="2876764"/>
            <a:ext cx="8312744" cy="213702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47735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screen shot of a graph&#10;&#10;Description automatically generated with low confidence">
            <a:extLst>
              <a:ext uri="{FF2B5EF4-FFF2-40B4-BE49-F238E27FC236}">
                <a16:creationId xmlns:a16="http://schemas.microsoft.com/office/drawing/2014/main" id="{D826BCA1-0364-AD0C-09CF-DEB7B1410E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0619" y="719422"/>
            <a:ext cx="8312745" cy="4987646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814D3971-2FF4-64BE-A6C2-ECCFE5B7DC91}"/>
              </a:ext>
            </a:extLst>
          </p:cNvPr>
          <p:cNvGrpSpPr/>
          <p:nvPr/>
        </p:nvGrpSpPr>
        <p:grpSpPr>
          <a:xfrm>
            <a:off x="0" y="-32247"/>
            <a:ext cx="12221164" cy="387805"/>
            <a:chOff x="0" y="-32247"/>
            <a:chExt cx="12221164" cy="387805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AAF353C-5E2C-DC68-8DD5-EDBA92683777}"/>
                </a:ext>
              </a:extLst>
            </p:cNvPr>
            <p:cNvSpPr/>
            <p:nvPr/>
          </p:nvSpPr>
          <p:spPr>
            <a:xfrm>
              <a:off x="0" y="0"/>
              <a:ext cx="12192000" cy="355558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5438BC8-2E84-1E51-7E53-0C49E26C4128}"/>
                </a:ext>
              </a:extLst>
            </p:cNvPr>
            <p:cNvSpPr txBox="1"/>
            <p:nvPr/>
          </p:nvSpPr>
          <p:spPr>
            <a:xfrm>
              <a:off x="4461164" y="-32247"/>
              <a:ext cx="7760000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sz="1100" i="1" dirty="0">
                  <a:solidFill>
                    <a:schemeClr val="accent5"/>
                  </a:solidFill>
                </a:rPr>
                <a:t> 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D21D008-024E-BD6A-4231-3C459AC6515F}"/>
                </a:ext>
              </a:extLst>
            </p:cNvPr>
            <p:cNvSpPr txBox="1"/>
            <p:nvPr/>
          </p:nvSpPr>
          <p:spPr>
            <a:xfrm>
              <a:off x="96837" y="47781"/>
              <a:ext cx="10198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>
                  <a:solidFill>
                    <a:schemeClr val="accent1">
                      <a:lumMod val="75000"/>
                    </a:schemeClr>
                  </a:solidFill>
                </a:rPr>
                <a:t>Motivation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4565685-ECBE-6069-74EB-86BB13778BBB}"/>
                </a:ext>
              </a:extLst>
            </p:cNvPr>
            <p:cNvSpPr txBox="1"/>
            <p:nvPr/>
          </p:nvSpPr>
          <p:spPr>
            <a:xfrm>
              <a:off x="1569875" y="47781"/>
              <a:ext cx="118853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>
                  <a:solidFill>
                    <a:schemeClr val="accent1"/>
                  </a:solidFill>
                </a:rPr>
                <a:t>Methodology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69664E9-FC3F-3F0E-8237-3330EC7565C2}"/>
                </a:ext>
              </a:extLst>
            </p:cNvPr>
            <p:cNvSpPr txBox="1"/>
            <p:nvPr/>
          </p:nvSpPr>
          <p:spPr>
            <a:xfrm>
              <a:off x="3274834" y="47781"/>
              <a:ext cx="9044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>
                  <a:solidFill>
                    <a:schemeClr val="accent3"/>
                  </a:solidFill>
                </a:rPr>
                <a:t>Learnings</a:t>
              </a:r>
            </a:p>
          </p:txBody>
        </p:sp>
      </p:grpSp>
      <p:pic>
        <p:nvPicPr>
          <p:cNvPr id="14" name="Picture 13" descr="A map of the state of california&#10;&#10;Description automatically generated">
            <a:extLst>
              <a:ext uri="{FF2B5EF4-FFF2-40B4-BE49-F238E27FC236}">
                <a16:creationId xmlns:a16="http://schemas.microsoft.com/office/drawing/2014/main" id="{B5806EDD-3350-F02B-941F-1774011932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0835" y="1346451"/>
            <a:ext cx="4534215" cy="5667768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93F6FC5D-8028-E705-D3AF-3F755BA3B549}"/>
              </a:ext>
            </a:extLst>
          </p:cNvPr>
          <p:cNvSpPr/>
          <p:nvPr/>
        </p:nvSpPr>
        <p:spPr>
          <a:xfrm>
            <a:off x="2710158" y="5636650"/>
            <a:ext cx="1458422" cy="113145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1C0E2C8-B5FC-CF41-DE61-A75AABB6009C}"/>
              </a:ext>
            </a:extLst>
          </p:cNvPr>
          <p:cNvSpPr/>
          <p:nvPr/>
        </p:nvSpPr>
        <p:spPr>
          <a:xfrm>
            <a:off x="3850620" y="3308279"/>
            <a:ext cx="8312744" cy="170551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31733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screen shot of a graph&#10;&#10;Description automatically generated with low confidence">
            <a:extLst>
              <a:ext uri="{FF2B5EF4-FFF2-40B4-BE49-F238E27FC236}">
                <a16:creationId xmlns:a16="http://schemas.microsoft.com/office/drawing/2014/main" id="{D826BCA1-0364-AD0C-09CF-DEB7B1410E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0619" y="719422"/>
            <a:ext cx="8312745" cy="4987646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814D3971-2FF4-64BE-A6C2-ECCFE5B7DC91}"/>
              </a:ext>
            </a:extLst>
          </p:cNvPr>
          <p:cNvGrpSpPr/>
          <p:nvPr/>
        </p:nvGrpSpPr>
        <p:grpSpPr>
          <a:xfrm>
            <a:off x="0" y="-32247"/>
            <a:ext cx="12221164" cy="387805"/>
            <a:chOff x="0" y="-32247"/>
            <a:chExt cx="12221164" cy="387805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AAF353C-5E2C-DC68-8DD5-EDBA92683777}"/>
                </a:ext>
              </a:extLst>
            </p:cNvPr>
            <p:cNvSpPr/>
            <p:nvPr/>
          </p:nvSpPr>
          <p:spPr>
            <a:xfrm>
              <a:off x="0" y="0"/>
              <a:ext cx="12192000" cy="355558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5438BC8-2E84-1E51-7E53-0C49E26C4128}"/>
                </a:ext>
              </a:extLst>
            </p:cNvPr>
            <p:cNvSpPr txBox="1"/>
            <p:nvPr/>
          </p:nvSpPr>
          <p:spPr>
            <a:xfrm>
              <a:off x="4461164" y="-32247"/>
              <a:ext cx="7760000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sz="1100" i="1" dirty="0">
                  <a:solidFill>
                    <a:schemeClr val="accent5"/>
                  </a:solidFill>
                </a:rPr>
                <a:t> 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D21D008-024E-BD6A-4231-3C459AC6515F}"/>
                </a:ext>
              </a:extLst>
            </p:cNvPr>
            <p:cNvSpPr txBox="1"/>
            <p:nvPr/>
          </p:nvSpPr>
          <p:spPr>
            <a:xfrm>
              <a:off x="96837" y="47781"/>
              <a:ext cx="10198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>
                  <a:solidFill>
                    <a:schemeClr val="accent1">
                      <a:lumMod val="75000"/>
                    </a:schemeClr>
                  </a:solidFill>
                </a:rPr>
                <a:t>Motivation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4565685-ECBE-6069-74EB-86BB13778BBB}"/>
                </a:ext>
              </a:extLst>
            </p:cNvPr>
            <p:cNvSpPr txBox="1"/>
            <p:nvPr/>
          </p:nvSpPr>
          <p:spPr>
            <a:xfrm>
              <a:off x="1569875" y="47781"/>
              <a:ext cx="118853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>
                  <a:solidFill>
                    <a:schemeClr val="accent1"/>
                  </a:solidFill>
                </a:rPr>
                <a:t>Methodology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69664E9-FC3F-3F0E-8237-3330EC7565C2}"/>
                </a:ext>
              </a:extLst>
            </p:cNvPr>
            <p:cNvSpPr txBox="1"/>
            <p:nvPr/>
          </p:nvSpPr>
          <p:spPr>
            <a:xfrm>
              <a:off x="3274834" y="47781"/>
              <a:ext cx="9044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>
                  <a:solidFill>
                    <a:schemeClr val="accent3"/>
                  </a:solidFill>
                </a:rPr>
                <a:t>Learnings</a:t>
              </a:r>
            </a:p>
          </p:txBody>
        </p:sp>
      </p:grpSp>
      <p:pic>
        <p:nvPicPr>
          <p:cNvPr id="14" name="Picture 13" descr="A map of the state of california&#10;&#10;Description automatically generated">
            <a:extLst>
              <a:ext uri="{FF2B5EF4-FFF2-40B4-BE49-F238E27FC236}">
                <a16:creationId xmlns:a16="http://schemas.microsoft.com/office/drawing/2014/main" id="{B5806EDD-3350-F02B-941F-1774011932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0835" y="1346451"/>
            <a:ext cx="4534215" cy="5667768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93F6FC5D-8028-E705-D3AF-3F755BA3B549}"/>
              </a:ext>
            </a:extLst>
          </p:cNvPr>
          <p:cNvSpPr/>
          <p:nvPr/>
        </p:nvSpPr>
        <p:spPr>
          <a:xfrm>
            <a:off x="2710158" y="5636650"/>
            <a:ext cx="1458422" cy="113145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1C0E2C8-B5FC-CF41-DE61-A75AABB6009C}"/>
              </a:ext>
            </a:extLst>
          </p:cNvPr>
          <p:cNvSpPr/>
          <p:nvPr/>
        </p:nvSpPr>
        <p:spPr>
          <a:xfrm>
            <a:off x="3850620" y="3698697"/>
            <a:ext cx="8312744" cy="131509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4770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screen shot of a graph&#10;&#10;Description automatically generated with low confidence">
            <a:extLst>
              <a:ext uri="{FF2B5EF4-FFF2-40B4-BE49-F238E27FC236}">
                <a16:creationId xmlns:a16="http://schemas.microsoft.com/office/drawing/2014/main" id="{D826BCA1-0364-AD0C-09CF-DEB7B1410E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0619" y="719422"/>
            <a:ext cx="8312745" cy="4987646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814D3971-2FF4-64BE-A6C2-ECCFE5B7DC91}"/>
              </a:ext>
            </a:extLst>
          </p:cNvPr>
          <p:cNvGrpSpPr/>
          <p:nvPr/>
        </p:nvGrpSpPr>
        <p:grpSpPr>
          <a:xfrm>
            <a:off x="0" y="-32247"/>
            <a:ext cx="12221164" cy="387805"/>
            <a:chOff x="0" y="-32247"/>
            <a:chExt cx="12221164" cy="387805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AAF353C-5E2C-DC68-8DD5-EDBA92683777}"/>
                </a:ext>
              </a:extLst>
            </p:cNvPr>
            <p:cNvSpPr/>
            <p:nvPr/>
          </p:nvSpPr>
          <p:spPr>
            <a:xfrm>
              <a:off x="0" y="0"/>
              <a:ext cx="12192000" cy="355558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5438BC8-2E84-1E51-7E53-0C49E26C4128}"/>
                </a:ext>
              </a:extLst>
            </p:cNvPr>
            <p:cNvSpPr txBox="1"/>
            <p:nvPr/>
          </p:nvSpPr>
          <p:spPr>
            <a:xfrm>
              <a:off x="4461164" y="-32247"/>
              <a:ext cx="7760000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sz="1100" i="1" dirty="0">
                  <a:solidFill>
                    <a:schemeClr val="accent5"/>
                  </a:solidFill>
                </a:rPr>
                <a:t> 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D21D008-024E-BD6A-4231-3C459AC6515F}"/>
                </a:ext>
              </a:extLst>
            </p:cNvPr>
            <p:cNvSpPr txBox="1"/>
            <p:nvPr/>
          </p:nvSpPr>
          <p:spPr>
            <a:xfrm>
              <a:off x="96837" y="47781"/>
              <a:ext cx="10198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>
                  <a:solidFill>
                    <a:schemeClr val="accent1">
                      <a:lumMod val="75000"/>
                    </a:schemeClr>
                  </a:solidFill>
                </a:rPr>
                <a:t>Motivation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4565685-ECBE-6069-74EB-86BB13778BBB}"/>
                </a:ext>
              </a:extLst>
            </p:cNvPr>
            <p:cNvSpPr txBox="1"/>
            <p:nvPr/>
          </p:nvSpPr>
          <p:spPr>
            <a:xfrm>
              <a:off x="1569875" y="47781"/>
              <a:ext cx="118853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>
                  <a:solidFill>
                    <a:schemeClr val="accent1"/>
                  </a:solidFill>
                </a:rPr>
                <a:t>Methodology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69664E9-FC3F-3F0E-8237-3330EC7565C2}"/>
                </a:ext>
              </a:extLst>
            </p:cNvPr>
            <p:cNvSpPr txBox="1"/>
            <p:nvPr/>
          </p:nvSpPr>
          <p:spPr>
            <a:xfrm>
              <a:off x="3274834" y="47781"/>
              <a:ext cx="9044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>
                  <a:solidFill>
                    <a:schemeClr val="accent3"/>
                  </a:solidFill>
                </a:rPr>
                <a:t>Learnings</a:t>
              </a:r>
            </a:p>
          </p:txBody>
        </p:sp>
      </p:grpSp>
      <p:pic>
        <p:nvPicPr>
          <p:cNvPr id="14" name="Picture 13" descr="A map of the state of california&#10;&#10;Description automatically generated">
            <a:extLst>
              <a:ext uri="{FF2B5EF4-FFF2-40B4-BE49-F238E27FC236}">
                <a16:creationId xmlns:a16="http://schemas.microsoft.com/office/drawing/2014/main" id="{B5806EDD-3350-F02B-941F-1774011932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0835" y="1346451"/>
            <a:ext cx="4534215" cy="5667768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93F6FC5D-8028-E705-D3AF-3F755BA3B549}"/>
              </a:ext>
            </a:extLst>
          </p:cNvPr>
          <p:cNvSpPr/>
          <p:nvPr/>
        </p:nvSpPr>
        <p:spPr>
          <a:xfrm>
            <a:off x="2710158" y="5636650"/>
            <a:ext cx="1458422" cy="113145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1C0E2C8-B5FC-CF41-DE61-A75AABB6009C}"/>
              </a:ext>
            </a:extLst>
          </p:cNvPr>
          <p:cNvSpPr/>
          <p:nvPr/>
        </p:nvSpPr>
        <p:spPr>
          <a:xfrm>
            <a:off x="3850620" y="4130211"/>
            <a:ext cx="8312744" cy="88357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94059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screen shot of a graph&#10;&#10;Description automatically generated with low confidence">
            <a:extLst>
              <a:ext uri="{FF2B5EF4-FFF2-40B4-BE49-F238E27FC236}">
                <a16:creationId xmlns:a16="http://schemas.microsoft.com/office/drawing/2014/main" id="{D826BCA1-0364-AD0C-09CF-DEB7B1410E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0619" y="719422"/>
            <a:ext cx="8312745" cy="4987646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814D3971-2FF4-64BE-A6C2-ECCFE5B7DC91}"/>
              </a:ext>
            </a:extLst>
          </p:cNvPr>
          <p:cNvGrpSpPr/>
          <p:nvPr/>
        </p:nvGrpSpPr>
        <p:grpSpPr>
          <a:xfrm>
            <a:off x="0" y="-32247"/>
            <a:ext cx="12221164" cy="387805"/>
            <a:chOff x="0" y="-32247"/>
            <a:chExt cx="12221164" cy="387805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AAF353C-5E2C-DC68-8DD5-EDBA92683777}"/>
                </a:ext>
              </a:extLst>
            </p:cNvPr>
            <p:cNvSpPr/>
            <p:nvPr/>
          </p:nvSpPr>
          <p:spPr>
            <a:xfrm>
              <a:off x="0" y="0"/>
              <a:ext cx="12192000" cy="355558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5438BC8-2E84-1E51-7E53-0C49E26C4128}"/>
                </a:ext>
              </a:extLst>
            </p:cNvPr>
            <p:cNvSpPr txBox="1"/>
            <p:nvPr/>
          </p:nvSpPr>
          <p:spPr>
            <a:xfrm>
              <a:off x="4461164" y="-32247"/>
              <a:ext cx="7760000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sz="1100" i="1" dirty="0">
                  <a:solidFill>
                    <a:schemeClr val="accent5"/>
                  </a:solidFill>
                </a:rPr>
                <a:t> 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D21D008-024E-BD6A-4231-3C459AC6515F}"/>
                </a:ext>
              </a:extLst>
            </p:cNvPr>
            <p:cNvSpPr txBox="1"/>
            <p:nvPr/>
          </p:nvSpPr>
          <p:spPr>
            <a:xfrm>
              <a:off x="96837" y="47781"/>
              <a:ext cx="10198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>
                  <a:solidFill>
                    <a:schemeClr val="accent1">
                      <a:lumMod val="75000"/>
                    </a:schemeClr>
                  </a:solidFill>
                </a:rPr>
                <a:t>Motivation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4565685-ECBE-6069-74EB-86BB13778BBB}"/>
                </a:ext>
              </a:extLst>
            </p:cNvPr>
            <p:cNvSpPr txBox="1"/>
            <p:nvPr/>
          </p:nvSpPr>
          <p:spPr>
            <a:xfrm>
              <a:off x="1569875" y="47781"/>
              <a:ext cx="118853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>
                  <a:solidFill>
                    <a:schemeClr val="accent1"/>
                  </a:solidFill>
                </a:rPr>
                <a:t>Methodology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69664E9-FC3F-3F0E-8237-3330EC7565C2}"/>
                </a:ext>
              </a:extLst>
            </p:cNvPr>
            <p:cNvSpPr txBox="1"/>
            <p:nvPr/>
          </p:nvSpPr>
          <p:spPr>
            <a:xfrm>
              <a:off x="3274834" y="47781"/>
              <a:ext cx="9044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>
                  <a:solidFill>
                    <a:schemeClr val="accent3"/>
                  </a:solidFill>
                </a:rPr>
                <a:t>Learnings</a:t>
              </a:r>
            </a:p>
          </p:txBody>
        </p:sp>
      </p:grpSp>
      <p:pic>
        <p:nvPicPr>
          <p:cNvPr id="14" name="Picture 13" descr="A map of the state of california&#10;&#10;Description automatically generated">
            <a:extLst>
              <a:ext uri="{FF2B5EF4-FFF2-40B4-BE49-F238E27FC236}">
                <a16:creationId xmlns:a16="http://schemas.microsoft.com/office/drawing/2014/main" id="{B5806EDD-3350-F02B-941F-1774011932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0835" y="1346451"/>
            <a:ext cx="4534215" cy="5667768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93F6FC5D-8028-E705-D3AF-3F755BA3B549}"/>
              </a:ext>
            </a:extLst>
          </p:cNvPr>
          <p:cNvSpPr/>
          <p:nvPr/>
        </p:nvSpPr>
        <p:spPr>
          <a:xfrm>
            <a:off x="2710158" y="5636650"/>
            <a:ext cx="1458422" cy="113145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1C0E2C8-B5FC-CF41-DE61-A75AABB6009C}"/>
              </a:ext>
            </a:extLst>
          </p:cNvPr>
          <p:cNvSpPr/>
          <p:nvPr/>
        </p:nvSpPr>
        <p:spPr>
          <a:xfrm>
            <a:off x="3850620" y="4519561"/>
            <a:ext cx="8312744" cy="49422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33287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screen shot of a graph&#10;&#10;Description automatically generated with low confidence">
            <a:extLst>
              <a:ext uri="{FF2B5EF4-FFF2-40B4-BE49-F238E27FC236}">
                <a16:creationId xmlns:a16="http://schemas.microsoft.com/office/drawing/2014/main" id="{D826BCA1-0364-AD0C-09CF-DEB7B1410E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0619" y="719422"/>
            <a:ext cx="8312745" cy="4987646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814D3971-2FF4-64BE-A6C2-ECCFE5B7DC91}"/>
              </a:ext>
            </a:extLst>
          </p:cNvPr>
          <p:cNvGrpSpPr/>
          <p:nvPr/>
        </p:nvGrpSpPr>
        <p:grpSpPr>
          <a:xfrm>
            <a:off x="0" y="-32247"/>
            <a:ext cx="12221164" cy="387805"/>
            <a:chOff x="0" y="-32247"/>
            <a:chExt cx="12221164" cy="387805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AAF353C-5E2C-DC68-8DD5-EDBA92683777}"/>
                </a:ext>
              </a:extLst>
            </p:cNvPr>
            <p:cNvSpPr/>
            <p:nvPr/>
          </p:nvSpPr>
          <p:spPr>
            <a:xfrm>
              <a:off x="0" y="0"/>
              <a:ext cx="12192000" cy="355558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5438BC8-2E84-1E51-7E53-0C49E26C4128}"/>
                </a:ext>
              </a:extLst>
            </p:cNvPr>
            <p:cNvSpPr txBox="1"/>
            <p:nvPr/>
          </p:nvSpPr>
          <p:spPr>
            <a:xfrm>
              <a:off x="4461164" y="-32247"/>
              <a:ext cx="7760000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sz="1100" i="1" dirty="0">
                  <a:solidFill>
                    <a:schemeClr val="accent5"/>
                  </a:solidFill>
                </a:rPr>
                <a:t> 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D21D008-024E-BD6A-4231-3C459AC6515F}"/>
                </a:ext>
              </a:extLst>
            </p:cNvPr>
            <p:cNvSpPr txBox="1"/>
            <p:nvPr/>
          </p:nvSpPr>
          <p:spPr>
            <a:xfrm>
              <a:off x="96837" y="47781"/>
              <a:ext cx="10198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>
                  <a:solidFill>
                    <a:schemeClr val="accent1">
                      <a:lumMod val="75000"/>
                    </a:schemeClr>
                  </a:solidFill>
                </a:rPr>
                <a:t>Motivation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4565685-ECBE-6069-74EB-86BB13778BBB}"/>
                </a:ext>
              </a:extLst>
            </p:cNvPr>
            <p:cNvSpPr txBox="1"/>
            <p:nvPr/>
          </p:nvSpPr>
          <p:spPr>
            <a:xfrm>
              <a:off x="1569875" y="47781"/>
              <a:ext cx="118853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>
                  <a:solidFill>
                    <a:schemeClr val="accent1"/>
                  </a:solidFill>
                </a:rPr>
                <a:t>Methodology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69664E9-FC3F-3F0E-8237-3330EC7565C2}"/>
                </a:ext>
              </a:extLst>
            </p:cNvPr>
            <p:cNvSpPr txBox="1"/>
            <p:nvPr/>
          </p:nvSpPr>
          <p:spPr>
            <a:xfrm>
              <a:off x="3274834" y="47781"/>
              <a:ext cx="9044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>
                  <a:solidFill>
                    <a:schemeClr val="accent3"/>
                  </a:solidFill>
                </a:rPr>
                <a:t>Learnings</a:t>
              </a:r>
            </a:p>
          </p:txBody>
        </p:sp>
      </p:grpSp>
      <p:pic>
        <p:nvPicPr>
          <p:cNvPr id="14" name="Picture 13" descr="A map of the state of california&#10;&#10;Description automatically generated">
            <a:extLst>
              <a:ext uri="{FF2B5EF4-FFF2-40B4-BE49-F238E27FC236}">
                <a16:creationId xmlns:a16="http://schemas.microsoft.com/office/drawing/2014/main" id="{B5806EDD-3350-F02B-941F-1774011932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0835" y="1346451"/>
            <a:ext cx="4534215" cy="5667768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93F6FC5D-8028-E705-D3AF-3F755BA3B549}"/>
              </a:ext>
            </a:extLst>
          </p:cNvPr>
          <p:cNvSpPr/>
          <p:nvPr/>
        </p:nvSpPr>
        <p:spPr>
          <a:xfrm>
            <a:off x="2710158" y="5636650"/>
            <a:ext cx="1458422" cy="113145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83307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814D3971-2FF4-64BE-A6C2-ECCFE5B7DC91}"/>
              </a:ext>
            </a:extLst>
          </p:cNvPr>
          <p:cNvGrpSpPr/>
          <p:nvPr/>
        </p:nvGrpSpPr>
        <p:grpSpPr>
          <a:xfrm>
            <a:off x="0" y="-32247"/>
            <a:ext cx="12221164" cy="387805"/>
            <a:chOff x="0" y="-32247"/>
            <a:chExt cx="12221164" cy="387805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AAF353C-5E2C-DC68-8DD5-EDBA92683777}"/>
                </a:ext>
              </a:extLst>
            </p:cNvPr>
            <p:cNvSpPr/>
            <p:nvPr/>
          </p:nvSpPr>
          <p:spPr>
            <a:xfrm>
              <a:off x="0" y="0"/>
              <a:ext cx="12192000" cy="355558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5438BC8-2E84-1E51-7E53-0C49E26C4128}"/>
                </a:ext>
              </a:extLst>
            </p:cNvPr>
            <p:cNvSpPr txBox="1"/>
            <p:nvPr/>
          </p:nvSpPr>
          <p:spPr>
            <a:xfrm>
              <a:off x="4461164" y="-32247"/>
              <a:ext cx="7760000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sz="1100" i="1" dirty="0">
                  <a:solidFill>
                    <a:schemeClr val="accent5"/>
                  </a:solidFill>
                </a:rPr>
                <a:t> 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D21D008-024E-BD6A-4231-3C459AC6515F}"/>
                </a:ext>
              </a:extLst>
            </p:cNvPr>
            <p:cNvSpPr txBox="1"/>
            <p:nvPr/>
          </p:nvSpPr>
          <p:spPr>
            <a:xfrm>
              <a:off x="96837" y="47781"/>
              <a:ext cx="10198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>
                  <a:solidFill>
                    <a:schemeClr val="accent1">
                      <a:lumMod val="75000"/>
                    </a:schemeClr>
                  </a:solidFill>
                </a:rPr>
                <a:t>Motivation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4565685-ECBE-6069-74EB-86BB13778BBB}"/>
                </a:ext>
              </a:extLst>
            </p:cNvPr>
            <p:cNvSpPr txBox="1"/>
            <p:nvPr/>
          </p:nvSpPr>
          <p:spPr>
            <a:xfrm>
              <a:off x="1569875" y="47781"/>
              <a:ext cx="118853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>
                  <a:solidFill>
                    <a:schemeClr val="accent1"/>
                  </a:solidFill>
                </a:rPr>
                <a:t>Methodology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69664E9-FC3F-3F0E-8237-3330EC7565C2}"/>
                </a:ext>
              </a:extLst>
            </p:cNvPr>
            <p:cNvSpPr txBox="1"/>
            <p:nvPr/>
          </p:nvSpPr>
          <p:spPr>
            <a:xfrm>
              <a:off x="3274834" y="47781"/>
              <a:ext cx="9044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>
                  <a:solidFill>
                    <a:schemeClr val="accent3"/>
                  </a:solidFill>
                </a:rPr>
                <a:t>Learnings</a:t>
              </a:r>
            </a:p>
          </p:txBody>
        </p:sp>
      </p:grpSp>
      <p:pic>
        <p:nvPicPr>
          <p:cNvPr id="2" name="Picture 1" descr="A map of the state of california&#10;&#10;Description automatically generated">
            <a:extLst>
              <a:ext uri="{FF2B5EF4-FFF2-40B4-BE49-F238E27FC236}">
                <a16:creationId xmlns:a16="http://schemas.microsoft.com/office/drawing/2014/main" id="{EA396DDA-5189-4020-5FF6-D7AAE1C6CB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0835" y="1346451"/>
            <a:ext cx="4534215" cy="5667768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6B06AB51-826D-DEF2-EC04-57588E0CB855}"/>
              </a:ext>
            </a:extLst>
          </p:cNvPr>
          <p:cNvSpPr/>
          <p:nvPr/>
        </p:nvSpPr>
        <p:spPr>
          <a:xfrm>
            <a:off x="2710158" y="5636650"/>
            <a:ext cx="1458422" cy="113145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A picture containing text, screenshot, font, line&#10;&#10;Description automatically generated">
            <a:extLst>
              <a:ext uri="{FF2B5EF4-FFF2-40B4-BE49-F238E27FC236}">
                <a16:creationId xmlns:a16="http://schemas.microsoft.com/office/drawing/2014/main" id="{734E4947-8E47-A153-2B41-2637AE3330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6239" y="261610"/>
            <a:ext cx="7315215" cy="6400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00130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map of the state of california&#10;&#10;Description automatically generated">
            <a:extLst>
              <a:ext uri="{FF2B5EF4-FFF2-40B4-BE49-F238E27FC236}">
                <a16:creationId xmlns:a16="http://schemas.microsoft.com/office/drawing/2014/main" id="{5839D652-ADC6-A7A0-BDDA-BDFEE24BA5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0835" y="1381633"/>
            <a:ext cx="4534215" cy="5667768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814D3971-2FF4-64BE-A6C2-ECCFE5B7DC91}"/>
              </a:ext>
            </a:extLst>
          </p:cNvPr>
          <p:cNvGrpSpPr/>
          <p:nvPr/>
        </p:nvGrpSpPr>
        <p:grpSpPr>
          <a:xfrm>
            <a:off x="0" y="-32247"/>
            <a:ext cx="12221164" cy="387805"/>
            <a:chOff x="0" y="-32247"/>
            <a:chExt cx="12221164" cy="387805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AAF353C-5E2C-DC68-8DD5-EDBA92683777}"/>
                </a:ext>
              </a:extLst>
            </p:cNvPr>
            <p:cNvSpPr/>
            <p:nvPr/>
          </p:nvSpPr>
          <p:spPr>
            <a:xfrm>
              <a:off x="0" y="0"/>
              <a:ext cx="12192000" cy="355558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5438BC8-2E84-1E51-7E53-0C49E26C4128}"/>
                </a:ext>
              </a:extLst>
            </p:cNvPr>
            <p:cNvSpPr txBox="1"/>
            <p:nvPr/>
          </p:nvSpPr>
          <p:spPr>
            <a:xfrm>
              <a:off x="4461164" y="-32247"/>
              <a:ext cx="7760000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sz="1100" i="1" dirty="0">
                  <a:solidFill>
                    <a:schemeClr val="accent5"/>
                  </a:solidFill>
                </a:rPr>
                <a:t> 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D21D008-024E-BD6A-4231-3C459AC6515F}"/>
                </a:ext>
              </a:extLst>
            </p:cNvPr>
            <p:cNvSpPr txBox="1"/>
            <p:nvPr/>
          </p:nvSpPr>
          <p:spPr>
            <a:xfrm>
              <a:off x="96837" y="47781"/>
              <a:ext cx="10198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>
                  <a:solidFill>
                    <a:schemeClr val="accent1">
                      <a:lumMod val="75000"/>
                    </a:schemeClr>
                  </a:solidFill>
                </a:rPr>
                <a:t>Motivation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4565685-ECBE-6069-74EB-86BB13778BBB}"/>
                </a:ext>
              </a:extLst>
            </p:cNvPr>
            <p:cNvSpPr txBox="1"/>
            <p:nvPr/>
          </p:nvSpPr>
          <p:spPr>
            <a:xfrm>
              <a:off x="1569875" y="47781"/>
              <a:ext cx="118853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>
                  <a:solidFill>
                    <a:schemeClr val="accent1"/>
                  </a:solidFill>
                </a:rPr>
                <a:t>Methodology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69664E9-FC3F-3F0E-8237-3330EC7565C2}"/>
                </a:ext>
              </a:extLst>
            </p:cNvPr>
            <p:cNvSpPr txBox="1"/>
            <p:nvPr/>
          </p:nvSpPr>
          <p:spPr>
            <a:xfrm>
              <a:off x="3274834" y="47781"/>
              <a:ext cx="9044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>
                  <a:solidFill>
                    <a:schemeClr val="accent3"/>
                  </a:solidFill>
                </a:rPr>
                <a:t>Learnings</a:t>
              </a:r>
            </a:p>
          </p:txBody>
        </p:sp>
      </p:grpSp>
      <p:sp>
        <p:nvSpPr>
          <p:cNvPr id="15" name="Oval 14">
            <a:extLst>
              <a:ext uri="{FF2B5EF4-FFF2-40B4-BE49-F238E27FC236}">
                <a16:creationId xmlns:a16="http://schemas.microsoft.com/office/drawing/2014/main" id="{93F6FC5D-8028-E705-D3AF-3F755BA3B549}"/>
              </a:ext>
            </a:extLst>
          </p:cNvPr>
          <p:cNvSpPr/>
          <p:nvPr/>
        </p:nvSpPr>
        <p:spPr>
          <a:xfrm>
            <a:off x="387457" y="1381633"/>
            <a:ext cx="1458422" cy="113145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picture containing text, screenshot, font, diagram&#10;&#10;Description automatically generated">
            <a:extLst>
              <a:ext uri="{FF2B5EF4-FFF2-40B4-BE49-F238E27FC236}">
                <a16:creationId xmlns:a16="http://schemas.microsoft.com/office/drawing/2014/main" id="{0392C57C-24C2-7C06-658E-A7BE50352C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1164" y="201669"/>
            <a:ext cx="7315215" cy="6400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52832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map of the state of california&#10;&#10;Description automatically generated">
            <a:extLst>
              <a:ext uri="{FF2B5EF4-FFF2-40B4-BE49-F238E27FC236}">
                <a16:creationId xmlns:a16="http://schemas.microsoft.com/office/drawing/2014/main" id="{01F4F8AE-60AB-A2A8-DE3E-5906FD73EB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0835" y="1381633"/>
            <a:ext cx="4534215" cy="5667768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814D3971-2FF4-64BE-A6C2-ECCFE5B7DC91}"/>
              </a:ext>
            </a:extLst>
          </p:cNvPr>
          <p:cNvGrpSpPr/>
          <p:nvPr/>
        </p:nvGrpSpPr>
        <p:grpSpPr>
          <a:xfrm>
            <a:off x="0" y="-32247"/>
            <a:ext cx="12221164" cy="387805"/>
            <a:chOff x="0" y="-32247"/>
            <a:chExt cx="12221164" cy="387805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AAF353C-5E2C-DC68-8DD5-EDBA92683777}"/>
                </a:ext>
              </a:extLst>
            </p:cNvPr>
            <p:cNvSpPr/>
            <p:nvPr/>
          </p:nvSpPr>
          <p:spPr>
            <a:xfrm>
              <a:off x="0" y="0"/>
              <a:ext cx="12192000" cy="355558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5438BC8-2E84-1E51-7E53-0C49E26C4128}"/>
                </a:ext>
              </a:extLst>
            </p:cNvPr>
            <p:cNvSpPr txBox="1"/>
            <p:nvPr/>
          </p:nvSpPr>
          <p:spPr>
            <a:xfrm>
              <a:off x="4461164" y="-32247"/>
              <a:ext cx="7760000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sz="1100" i="1" dirty="0">
                  <a:solidFill>
                    <a:schemeClr val="accent5"/>
                  </a:solidFill>
                </a:rPr>
                <a:t> 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D21D008-024E-BD6A-4231-3C459AC6515F}"/>
                </a:ext>
              </a:extLst>
            </p:cNvPr>
            <p:cNvSpPr txBox="1"/>
            <p:nvPr/>
          </p:nvSpPr>
          <p:spPr>
            <a:xfrm>
              <a:off x="96837" y="47781"/>
              <a:ext cx="10198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>
                  <a:solidFill>
                    <a:schemeClr val="accent1">
                      <a:lumMod val="75000"/>
                    </a:schemeClr>
                  </a:solidFill>
                </a:rPr>
                <a:t>Motivation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4565685-ECBE-6069-74EB-86BB13778BBB}"/>
                </a:ext>
              </a:extLst>
            </p:cNvPr>
            <p:cNvSpPr txBox="1"/>
            <p:nvPr/>
          </p:nvSpPr>
          <p:spPr>
            <a:xfrm>
              <a:off x="1569875" y="47781"/>
              <a:ext cx="118853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>
                  <a:solidFill>
                    <a:schemeClr val="accent1"/>
                  </a:solidFill>
                </a:rPr>
                <a:t>Methodology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69664E9-FC3F-3F0E-8237-3330EC7565C2}"/>
                </a:ext>
              </a:extLst>
            </p:cNvPr>
            <p:cNvSpPr txBox="1"/>
            <p:nvPr/>
          </p:nvSpPr>
          <p:spPr>
            <a:xfrm>
              <a:off x="3274834" y="47781"/>
              <a:ext cx="9044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>
                  <a:solidFill>
                    <a:schemeClr val="accent3"/>
                  </a:solidFill>
                </a:rPr>
                <a:t>Learnings</a:t>
              </a:r>
            </a:p>
          </p:txBody>
        </p:sp>
      </p:grpSp>
      <p:sp>
        <p:nvSpPr>
          <p:cNvPr id="15" name="Oval 14">
            <a:extLst>
              <a:ext uri="{FF2B5EF4-FFF2-40B4-BE49-F238E27FC236}">
                <a16:creationId xmlns:a16="http://schemas.microsoft.com/office/drawing/2014/main" id="{93F6FC5D-8028-E705-D3AF-3F755BA3B549}"/>
              </a:ext>
            </a:extLst>
          </p:cNvPr>
          <p:cNvSpPr/>
          <p:nvPr/>
        </p:nvSpPr>
        <p:spPr>
          <a:xfrm>
            <a:off x="1540802" y="4128963"/>
            <a:ext cx="1458422" cy="113145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picture containing text, screenshot, font, diagram&#10;&#10;Description automatically generated">
            <a:extLst>
              <a:ext uri="{FF2B5EF4-FFF2-40B4-BE49-F238E27FC236}">
                <a16:creationId xmlns:a16="http://schemas.microsoft.com/office/drawing/2014/main" id="{91C3AA8C-0306-D512-6E90-AEFC133DE4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4336" y="137086"/>
            <a:ext cx="8285796" cy="6628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69831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map of the state of california&#10;&#10;Description automatically generated">
            <a:extLst>
              <a:ext uri="{FF2B5EF4-FFF2-40B4-BE49-F238E27FC236}">
                <a16:creationId xmlns:a16="http://schemas.microsoft.com/office/drawing/2014/main" id="{01F4F8AE-60AB-A2A8-DE3E-5906FD73EB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0835" y="1381633"/>
            <a:ext cx="4534215" cy="5667768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814D3971-2FF4-64BE-A6C2-ECCFE5B7DC91}"/>
              </a:ext>
            </a:extLst>
          </p:cNvPr>
          <p:cNvGrpSpPr/>
          <p:nvPr/>
        </p:nvGrpSpPr>
        <p:grpSpPr>
          <a:xfrm>
            <a:off x="0" y="-32247"/>
            <a:ext cx="12221164" cy="387805"/>
            <a:chOff x="0" y="-32247"/>
            <a:chExt cx="12221164" cy="387805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AAF353C-5E2C-DC68-8DD5-EDBA92683777}"/>
                </a:ext>
              </a:extLst>
            </p:cNvPr>
            <p:cNvSpPr/>
            <p:nvPr/>
          </p:nvSpPr>
          <p:spPr>
            <a:xfrm>
              <a:off x="0" y="0"/>
              <a:ext cx="12192000" cy="355558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5438BC8-2E84-1E51-7E53-0C49E26C4128}"/>
                </a:ext>
              </a:extLst>
            </p:cNvPr>
            <p:cNvSpPr txBox="1"/>
            <p:nvPr/>
          </p:nvSpPr>
          <p:spPr>
            <a:xfrm>
              <a:off x="4461164" y="-32247"/>
              <a:ext cx="7760000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sz="1100" i="1" dirty="0">
                  <a:solidFill>
                    <a:schemeClr val="accent5"/>
                  </a:solidFill>
                </a:rPr>
                <a:t> 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D21D008-024E-BD6A-4231-3C459AC6515F}"/>
                </a:ext>
              </a:extLst>
            </p:cNvPr>
            <p:cNvSpPr txBox="1"/>
            <p:nvPr/>
          </p:nvSpPr>
          <p:spPr>
            <a:xfrm>
              <a:off x="96837" y="47781"/>
              <a:ext cx="10198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>
                  <a:solidFill>
                    <a:schemeClr val="accent1">
                      <a:lumMod val="75000"/>
                    </a:schemeClr>
                  </a:solidFill>
                </a:rPr>
                <a:t>Motivation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4565685-ECBE-6069-74EB-86BB13778BBB}"/>
                </a:ext>
              </a:extLst>
            </p:cNvPr>
            <p:cNvSpPr txBox="1"/>
            <p:nvPr/>
          </p:nvSpPr>
          <p:spPr>
            <a:xfrm>
              <a:off x="1569875" y="47781"/>
              <a:ext cx="118853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>
                  <a:solidFill>
                    <a:schemeClr val="accent1"/>
                  </a:solidFill>
                </a:rPr>
                <a:t>Methodology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69664E9-FC3F-3F0E-8237-3330EC7565C2}"/>
                </a:ext>
              </a:extLst>
            </p:cNvPr>
            <p:cNvSpPr txBox="1"/>
            <p:nvPr/>
          </p:nvSpPr>
          <p:spPr>
            <a:xfrm>
              <a:off x="3274834" y="47781"/>
              <a:ext cx="9044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>
                  <a:solidFill>
                    <a:schemeClr val="accent3"/>
                  </a:solidFill>
                </a:rPr>
                <a:t>Learnings</a:t>
              </a:r>
            </a:p>
          </p:txBody>
        </p:sp>
      </p:grpSp>
      <p:sp>
        <p:nvSpPr>
          <p:cNvPr id="15" name="Oval 14">
            <a:extLst>
              <a:ext uri="{FF2B5EF4-FFF2-40B4-BE49-F238E27FC236}">
                <a16:creationId xmlns:a16="http://schemas.microsoft.com/office/drawing/2014/main" id="{93F6FC5D-8028-E705-D3AF-3F755BA3B549}"/>
              </a:ext>
            </a:extLst>
          </p:cNvPr>
          <p:cNvSpPr/>
          <p:nvPr/>
        </p:nvSpPr>
        <p:spPr>
          <a:xfrm>
            <a:off x="1540802" y="4128963"/>
            <a:ext cx="1458422" cy="113145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picture containing text, screenshot, font, diagram&#10;&#10;Description automatically generated">
            <a:extLst>
              <a:ext uri="{FF2B5EF4-FFF2-40B4-BE49-F238E27FC236}">
                <a16:creationId xmlns:a16="http://schemas.microsoft.com/office/drawing/2014/main" id="{91C3AA8C-0306-D512-6E90-AEFC133DE4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4336" y="137086"/>
            <a:ext cx="8285796" cy="6628637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BB98AF4A-DCE9-B639-EDC9-C952E79B8A97}"/>
              </a:ext>
            </a:extLst>
          </p:cNvPr>
          <p:cNvSpPr/>
          <p:nvPr/>
        </p:nvSpPr>
        <p:spPr>
          <a:xfrm>
            <a:off x="7661249" y="2958244"/>
            <a:ext cx="2654157" cy="98632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97186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BDEAB04-C420-A5CD-78B9-844BE5AA26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0BEFE86-22AD-6DC9-670E-E59F895FDB1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2" descr="What is Flood Irrigation?">
            <a:extLst>
              <a:ext uri="{FF2B5EF4-FFF2-40B4-BE49-F238E27FC236}">
                <a16:creationId xmlns:a16="http://schemas.microsoft.com/office/drawing/2014/main" id="{339528A2-E517-7BC8-5A39-5F251D13DD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7348" y="604822"/>
            <a:ext cx="5021742" cy="331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Early Weaning Beef Calves - Beef2Live | Eat Beef * Live Better">
            <a:extLst>
              <a:ext uri="{FF2B5EF4-FFF2-40B4-BE49-F238E27FC236}">
                <a16:creationId xmlns:a16="http://schemas.microsoft.com/office/drawing/2014/main" id="{122C7BF8-4533-9188-8A40-085A12E440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4562" y="3416300"/>
            <a:ext cx="5476875" cy="3076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lfalfa hay price skyrockets - ANR News Blog - ANR Blogs">
            <a:extLst>
              <a:ext uri="{FF2B5EF4-FFF2-40B4-BE49-F238E27FC236}">
                <a16:creationId xmlns:a16="http://schemas.microsoft.com/office/drawing/2014/main" id="{AA79F8E8-8478-4883-5C8F-29629A46C2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947" y="3429000"/>
            <a:ext cx="4819436" cy="3096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441959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map of the state of california&#10;&#10;Description automatically generated">
            <a:extLst>
              <a:ext uri="{FF2B5EF4-FFF2-40B4-BE49-F238E27FC236}">
                <a16:creationId xmlns:a16="http://schemas.microsoft.com/office/drawing/2014/main" id="{01F4F8AE-60AB-A2A8-DE3E-5906FD73EB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0835" y="1381633"/>
            <a:ext cx="4534215" cy="5667768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814D3971-2FF4-64BE-A6C2-ECCFE5B7DC91}"/>
              </a:ext>
            </a:extLst>
          </p:cNvPr>
          <p:cNvGrpSpPr/>
          <p:nvPr/>
        </p:nvGrpSpPr>
        <p:grpSpPr>
          <a:xfrm>
            <a:off x="0" y="-32247"/>
            <a:ext cx="12221164" cy="387805"/>
            <a:chOff x="0" y="-32247"/>
            <a:chExt cx="12221164" cy="387805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AAF353C-5E2C-DC68-8DD5-EDBA92683777}"/>
                </a:ext>
              </a:extLst>
            </p:cNvPr>
            <p:cNvSpPr/>
            <p:nvPr/>
          </p:nvSpPr>
          <p:spPr>
            <a:xfrm>
              <a:off x="0" y="0"/>
              <a:ext cx="12192000" cy="355558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5438BC8-2E84-1E51-7E53-0C49E26C4128}"/>
                </a:ext>
              </a:extLst>
            </p:cNvPr>
            <p:cNvSpPr txBox="1"/>
            <p:nvPr/>
          </p:nvSpPr>
          <p:spPr>
            <a:xfrm>
              <a:off x="4461164" y="-32247"/>
              <a:ext cx="7760000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sz="1100" i="1" dirty="0">
                  <a:solidFill>
                    <a:schemeClr val="accent5"/>
                  </a:solidFill>
                </a:rPr>
                <a:t> 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D21D008-024E-BD6A-4231-3C459AC6515F}"/>
                </a:ext>
              </a:extLst>
            </p:cNvPr>
            <p:cNvSpPr txBox="1"/>
            <p:nvPr/>
          </p:nvSpPr>
          <p:spPr>
            <a:xfrm>
              <a:off x="96837" y="47781"/>
              <a:ext cx="10198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>
                  <a:solidFill>
                    <a:schemeClr val="accent1">
                      <a:lumMod val="75000"/>
                    </a:schemeClr>
                  </a:solidFill>
                </a:rPr>
                <a:t>Motivation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4565685-ECBE-6069-74EB-86BB13778BBB}"/>
                </a:ext>
              </a:extLst>
            </p:cNvPr>
            <p:cNvSpPr txBox="1"/>
            <p:nvPr/>
          </p:nvSpPr>
          <p:spPr>
            <a:xfrm>
              <a:off x="1569875" y="47781"/>
              <a:ext cx="118853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>
                  <a:solidFill>
                    <a:schemeClr val="accent1"/>
                  </a:solidFill>
                </a:rPr>
                <a:t>Methodology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69664E9-FC3F-3F0E-8237-3330EC7565C2}"/>
                </a:ext>
              </a:extLst>
            </p:cNvPr>
            <p:cNvSpPr txBox="1"/>
            <p:nvPr/>
          </p:nvSpPr>
          <p:spPr>
            <a:xfrm>
              <a:off x="3274834" y="47781"/>
              <a:ext cx="9044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>
                  <a:solidFill>
                    <a:schemeClr val="accent3"/>
                  </a:solidFill>
                </a:rPr>
                <a:t>Learnings</a:t>
              </a:r>
            </a:p>
          </p:txBody>
        </p:sp>
      </p:grpSp>
      <p:sp>
        <p:nvSpPr>
          <p:cNvPr id="15" name="Oval 14">
            <a:extLst>
              <a:ext uri="{FF2B5EF4-FFF2-40B4-BE49-F238E27FC236}">
                <a16:creationId xmlns:a16="http://schemas.microsoft.com/office/drawing/2014/main" id="{93F6FC5D-8028-E705-D3AF-3F755BA3B549}"/>
              </a:ext>
            </a:extLst>
          </p:cNvPr>
          <p:cNvSpPr/>
          <p:nvPr/>
        </p:nvSpPr>
        <p:spPr>
          <a:xfrm>
            <a:off x="1540802" y="4128963"/>
            <a:ext cx="1458422" cy="113145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picture containing text, screenshot, font, diagram&#10;&#10;Description automatically generated">
            <a:extLst>
              <a:ext uri="{FF2B5EF4-FFF2-40B4-BE49-F238E27FC236}">
                <a16:creationId xmlns:a16="http://schemas.microsoft.com/office/drawing/2014/main" id="{91C3AA8C-0306-D512-6E90-AEFC133DE4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4336" y="137086"/>
            <a:ext cx="8285796" cy="6628637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D4340D24-90C7-A405-F44B-51C679B875C6}"/>
              </a:ext>
            </a:extLst>
          </p:cNvPr>
          <p:cNvSpPr/>
          <p:nvPr/>
        </p:nvSpPr>
        <p:spPr>
          <a:xfrm>
            <a:off x="3503487" y="1561671"/>
            <a:ext cx="2654157" cy="98632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9957B15-E527-F19E-0C3A-3918E5ECFD47}"/>
              </a:ext>
            </a:extLst>
          </p:cNvPr>
          <p:cNvSpPr/>
          <p:nvPr/>
        </p:nvSpPr>
        <p:spPr>
          <a:xfrm>
            <a:off x="5577598" y="1561671"/>
            <a:ext cx="2654157" cy="98632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B98AF4A-DCE9-B639-EDC9-C952E79B8A97}"/>
              </a:ext>
            </a:extLst>
          </p:cNvPr>
          <p:cNvSpPr/>
          <p:nvPr/>
        </p:nvSpPr>
        <p:spPr>
          <a:xfrm>
            <a:off x="7548233" y="1561671"/>
            <a:ext cx="2654157" cy="98632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7448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10879D23-6B5F-AAA7-80CD-726F0BACF1A1}"/>
              </a:ext>
            </a:extLst>
          </p:cNvPr>
          <p:cNvGrpSpPr/>
          <p:nvPr/>
        </p:nvGrpSpPr>
        <p:grpSpPr>
          <a:xfrm>
            <a:off x="0" y="-32247"/>
            <a:ext cx="12221164" cy="387805"/>
            <a:chOff x="0" y="-32247"/>
            <a:chExt cx="12221164" cy="387805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A744B54-1ABC-1CF0-2507-8769CA7E79FF}"/>
                </a:ext>
              </a:extLst>
            </p:cNvPr>
            <p:cNvSpPr/>
            <p:nvPr/>
          </p:nvSpPr>
          <p:spPr>
            <a:xfrm>
              <a:off x="0" y="0"/>
              <a:ext cx="12192000" cy="355558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5CB12CC-747C-E535-28EF-72573A698CB5}"/>
                </a:ext>
              </a:extLst>
            </p:cNvPr>
            <p:cNvSpPr txBox="1"/>
            <p:nvPr/>
          </p:nvSpPr>
          <p:spPr>
            <a:xfrm>
              <a:off x="4461164" y="-32247"/>
              <a:ext cx="7760000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sz="1100" i="1" dirty="0">
                  <a:solidFill>
                    <a:schemeClr val="accent5"/>
                  </a:solidFill>
                </a:rPr>
                <a:t> 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44A02EA-E3CB-957F-D61D-CEE8782246B5}"/>
                </a:ext>
              </a:extLst>
            </p:cNvPr>
            <p:cNvSpPr txBox="1"/>
            <p:nvPr/>
          </p:nvSpPr>
          <p:spPr>
            <a:xfrm>
              <a:off x="96837" y="47781"/>
              <a:ext cx="10198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>
                  <a:solidFill>
                    <a:schemeClr val="accent1">
                      <a:lumMod val="75000"/>
                    </a:schemeClr>
                  </a:solidFill>
                </a:rPr>
                <a:t>Motivation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8236C88-769C-611D-E876-A283555E4567}"/>
                </a:ext>
              </a:extLst>
            </p:cNvPr>
            <p:cNvSpPr txBox="1"/>
            <p:nvPr/>
          </p:nvSpPr>
          <p:spPr>
            <a:xfrm>
              <a:off x="1569875" y="47781"/>
              <a:ext cx="118853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>
                  <a:solidFill>
                    <a:schemeClr val="accent1"/>
                  </a:solidFill>
                </a:rPr>
                <a:t>Methodology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828C867-1E72-3D8A-16B0-9D8A88E2C164}"/>
                </a:ext>
              </a:extLst>
            </p:cNvPr>
            <p:cNvSpPr txBox="1"/>
            <p:nvPr/>
          </p:nvSpPr>
          <p:spPr>
            <a:xfrm>
              <a:off x="3274834" y="47781"/>
              <a:ext cx="9044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>
                  <a:solidFill>
                    <a:schemeClr val="accent3"/>
                  </a:solidFill>
                </a:rPr>
                <a:t>Learnings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767392FD-7718-5703-632D-E8D7CE2BC452}"/>
              </a:ext>
            </a:extLst>
          </p:cNvPr>
          <p:cNvSpPr txBox="1"/>
          <p:nvPr/>
        </p:nvSpPr>
        <p:spPr>
          <a:xfrm>
            <a:off x="1252009" y="2178119"/>
            <a:ext cx="871392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“It shall be the goal of the State to transition to 100% zero-emission off-road vehicles and equipment by 2035 where feasible.”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3E183E4-CB1C-C500-0FE9-0AD53C690B39}"/>
              </a:ext>
            </a:extLst>
          </p:cNvPr>
          <p:cNvSpPr txBox="1"/>
          <p:nvPr/>
        </p:nvSpPr>
        <p:spPr>
          <a:xfrm>
            <a:off x="-1" y="6195109"/>
            <a:ext cx="121919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chemeClr val="accent3"/>
                </a:solidFill>
              </a:rPr>
              <a:t>https://www.gov.ca.gov/2020/09/23/governor-newsom-announces-california-will-phase-out-gasoline-powered-cars-drastically-reduce-demand-for-fossil-fuel-in-californias-fight-against-climate-change/</a:t>
            </a:r>
          </a:p>
        </p:txBody>
      </p:sp>
    </p:spTree>
    <p:extLst>
      <p:ext uri="{BB962C8B-B14F-4D97-AF65-F5344CB8AC3E}">
        <p14:creationId xmlns:p14="http://schemas.microsoft.com/office/powerpoint/2010/main" val="94750573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10879D23-6B5F-AAA7-80CD-726F0BACF1A1}"/>
              </a:ext>
            </a:extLst>
          </p:cNvPr>
          <p:cNvGrpSpPr/>
          <p:nvPr/>
        </p:nvGrpSpPr>
        <p:grpSpPr>
          <a:xfrm>
            <a:off x="0" y="-32247"/>
            <a:ext cx="12221164" cy="387805"/>
            <a:chOff x="0" y="-32247"/>
            <a:chExt cx="12221164" cy="387805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A744B54-1ABC-1CF0-2507-8769CA7E79FF}"/>
                </a:ext>
              </a:extLst>
            </p:cNvPr>
            <p:cNvSpPr/>
            <p:nvPr/>
          </p:nvSpPr>
          <p:spPr>
            <a:xfrm>
              <a:off x="0" y="0"/>
              <a:ext cx="12192000" cy="355558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5CB12CC-747C-E535-28EF-72573A698CB5}"/>
                </a:ext>
              </a:extLst>
            </p:cNvPr>
            <p:cNvSpPr txBox="1"/>
            <p:nvPr/>
          </p:nvSpPr>
          <p:spPr>
            <a:xfrm>
              <a:off x="4461164" y="-32247"/>
              <a:ext cx="7760000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sz="1100" i="1" dirty="0">
                  <a:solidFill>
                    <a:schemeClr val="accent5"/>
                  </a:solidFill>
                </a:rPr>
                <a:t> 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44A02EA-E3CB-957F-D61D-CEE8782246B5}"/>
                </a:ext>
              </a:extLst>
            </p:cNvPr>
            <p:cNvSpPr txBox="1"/>
            <p:nvPr/>
          </p:nvSpPr>
          <p:spPr>
            <a:xfrm>
              <a:off x="96837" y="47781"/>
              <a:ext cx="10198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>
                  <a:solidFill>
                    <a:schemeClr val="accent1">
                      <a:lumMod val="75000"/>
                    </a:schemeClr>
                  </a:solidFill>
                </a:rPr>
                <a:t>Motivation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8236C88-769C-611D-E876-A283555E4567}"/>
                </a:ext>
              </a:extLst>
            </p:cNvPr>
            <p:cNvSpPr txBox="1"/>
            <p:nvPr/>
          </p:nvSpPr>
          <p:spPr>
            <a:xfrm>
              <a:off x="1569875" y="47781"/>
              <a:ext cx="118853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>
                  <a:solidFill>
                    <a:schemeClr val="accent1"/>
                  </a:solidFill>
                </a:rPr>
                <a:t>Methodology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828C867-1E72-3D8A-16B0-9D8A88E2C164}"/>
                </a:ext>
              </a:extLst>
            </p:cNvPr>
            <p:cNvSpPr txBox="1"/>
            <p:nvPr/>
          </p:nvSpPr>
          <p:spPr>
            <a:xfrm>
              <a:off x="3274834" y="47781"/>
              <a:ext cx="9044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>
                  <a:solidFill>
                    <a:schemeClr val="accent3"/>
                  </a:solidFill>
                </a:rPr>
                <a:t>Learnings</a:t>
              </a:r>
            </a:p>
          </p:txBody>
        </p:sp>
      </p:grpSp>
      <p:pic>
        <p:nvPicPr>
          <p:cNvPr id="3074" name="Picture 2" descr="Electric or Diesel irrigation pumps – what should I choose? | Rivulis">
            <a:extLst>
              <a:ext uri="{FF2B5EF4-FFF2-40B4-BE49-F238E27FC236}">
                <a16:creationId xmlns:a16="http://schemas.microsoft.com/office/drawing/2014/main" id="{0B0153A7-C526-BDD8-804B-433F7A2EE9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55558"/>
            <a:ext cx="12192000" cy="6088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804680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814D3971-2FF4-64BE-A6C2-ECCFE5B7DC91}"/>
              </a:ext>
            </a:extLst>
          </p:cNvPr>
          <p:cNvGrpSpPr/>
          <p:nvPr/>
        </p:nvGrpSpPr>
        <p:grpSpPr>
          <a:xfrm>
            <a:off x="0" y="-32247"/>
            <a:ext cx="12221164" cy="387805"/>
            <a:chOff x="0" y="-32247"/>
            <a:chExt cx="12221164" cy="387805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AAF353C-5E2C-DC68-8DD5-EDBA92683777}"/>
                </a:ext>
              </a:extLst>
            </p:cNvPr>
            <p:cNvSpPr/>
            <p:nvPr/>
          </p:nvSpPr>
          <p:spPr>
            <a:xfrm>
              <a:off x="0" y="0"/>
              <a:ext cx="12192000" cy="355558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5438BC8-2E84-1E51-7E53-0C49E26C4128}"/>
                </a:ext>
              </a:extLst>
            </p:cNvPr>
            <p:cNvSpPr txBox="1"/>
            <p:nvPr/>
          </p:nvSpPr>
          <p:spPr>
            <a:xfrm>
              <a:off x="4461164" y="-32247"/>
              <a:ext cx="7760000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sz="1100" i="1" dirty="0">
                  <a:solidFill>
                    <a:schemeClr val="accent5"/>
                  </a:solidFill>
                </a:rPr>
                <a:t> 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D21D008-024E-BD6A-4231-3C459AC6515F}"/>
                </a:ext>
              </a:extLst>
            </p:cNvPr>
            <p:cNvSpPr txBox="1"/>
            <p:nvPr/>
          </p:nvSpPr>
          <p:spPr>
            <a:xfrm>
              <a:off x="96837" y="47781"/>
              <a:ext cx="10198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>
                  <a:solidFill>
                    <a:schemeClr val="accent1">
                      <a:lumMod val="75000"/>
                    </a:schemeClr>
                  </a:solidFill>
                </a:rPr>
                <a:t>Motivation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4565685-ECBE-6069-74EB-86BB13778BBB}"/>
                </a:ext>
              </a:extLst>
            </p:cNvPr>
            <p:cNvSpPr txBox="1"/>
            <p:nvPr/>
          </p:nvSpPr>
          <p:spPr>
            <a:xfrm>
              <a:off x="1569875" y="47781"/>
              <a:ext cx="118853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>
                  <a:solidFill>
                    <a:schemeClr val="accent1"/>
                  </a:solidFill>
                </a:rPr>
                <a:t>Methodology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69664E9-FC3F-3F0E-8237-3330EC7565C2}"/>
                </a:ext>
              </a:extLst>
            </p:cNvPr>
            <p:cNvSpPr txBox="1"/>
            <p:nvPr/>
          </p:nvSpPr>
          <p:spPr>
            <a:xfrm>
              <a:off x="3274834" y="47781"/>
              <a:ext cx="9044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>
                  <a:solidFill>
                    <a:schemeClr val="accent3"/>
                  </a:solidFill>
                </a:rPr>
                <a:t>Learnings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7CCB80E-34D1-3E8E-D29E-A43BB90FB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A1360B-78CC-5BDB-E27F-C557CE6287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General rule of thumb: CA alfalfa emits ~1 Mg net CO</a:t>
            </a:r>
            <a:r>
              <a:rPr lang="en-US" baseline="-25000" dirty="0"/>
              <a:t>2</a:t>
            </a:r>
            <a:r>
              <a:rPr lang="en-US" dirty="0"/>
              <a:t>e ha</a:t>
            </a:r>
            <a:r>
              <a:rPr lang="en-US" baseline="30000" dirty="0"/>
              <a:t>-1</a:t>
            </a:r>
            <a:r>
              <a:rPr lang="en-US" dirty="0"/>
              <a:t> yr</a:t>
            </a:r>
            <a:r>
              <a:rPr lang="en-US" baseline="30000" dirty="0"/>
              <a:t>-1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The carbon sequestration piece of alfalfa is significant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Restricting access to surface water has significant impact on energy use/GHG emissions 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Focus groups/surveys could help create scenarios that are meaningful to producers…</a:t>
            </a:r>
          </a:p>
        </p:txBody>
      </p:sp>
    </p:spTree>
    <p:extLst>
      <p:ext uri="{BB962C8B-B14F-4D97-AF65-F5344CB8AC3E}">
        <p14:creationId xmlns:p14="http://schemas.microsoft.com/office/powerpoint/2010/main" val="26261149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A0307EB-8EC8-FCD3-067F-ADAB6FC294D8}"/>
              </a:ext>
            </a:extLst>
          </p:cNvPr>
          <p:cNvGraphicFramePr>
            <a:graphicFrameLocks noGrp="1"/>
          </p:cNvGraphicFramePr>
          <p:nvPr/>
        </p:nvGraphicFramePr>
        <p:xfrm>
          <a:off x="556334" y="1493520"/>
          <a:ext cx="11079332" cy="3474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80552">
                  <a:extLst>
                    <a:ext uri="{9D8B030D-6E8A-4147-A177-3AD203B41FA5}">
                      <a16:colId xmlns:a16="http://schemas.microsoft.com/office/drawing/2014/main" val="706441838"/>
                    </a:ext>
                  </a:extLst>
                </a:gridCol>
                <a:gridCol w="4258696">
                  <a:extLst>
                    <a:ext uri="{9D8B030D-6E8A-4147-A177-3AD203B41FA5}">
                      <a16:colId xmlns:a16="http://schemas.microsoft.com/office/drawing/2014/main" val="3735538969"/>
                    </a:ext>
                  </a:extLst>
                </a:gridCol>
                <a:gridCol w="3740084">
                  <a:extLst>
                    <a:ext uri="{9D8B030D-6E8A-4147-A177-3AD203B41FA5}">
                      <a16:colId xmlns:a16="http://schemas.microsoft.com/office/drawing/2014/main" val="33555626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Category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err="1"/>
                        <a:t>Souce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73241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Manufacturing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Fertilizers, pesticides, fuel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GREET, NRCS, </a:t>
                      </a:r>
                      <a:r>
                        <a:rPr lang="en-US" sz="2000" dirty="0" err="1"/>
                        <a:t>Audsley</a:t>
                      </a:r>
                      <a:r>
                        <a:rPr lang="en-US" sz="2000" dirty="0"/>
                        <a:t> et al. 2009)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05450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Fuel use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Diesel, propane, electricity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EPA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40561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Seed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Growing seed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Imperial County results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59021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Soil emissions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Soil N</a:t>
                      </a:r>
                      <a:r>
                        <a:rPr lang="en-US" sz="2000" baseline="-25000" dirty="0"/>
                        <a:t>2</a:t>
                      </a:r>
                      <a:r>
                        <a:rPr lang="en-US" sz="2000" dirty="0"/>
                        <a:t>O emissions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IPCC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25299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Soil carbon changes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CO</a:t>
                      </a:r>
                      <a:r>
                        <a:rPr lang="en-US" sz="2000" baseline="-25000" dirty="0"/>
                        <a:t>2</a:t>
                      </a:r>
                      <a:r>
                        <a:rPr lang="en-US" sz="2000" dirty="0"/>
                        <a:t> sequestration/emissions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California Healthy Soils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6258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dirty="0"/>
                        <a:t>Avoided fertilizer application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dirty="0"/>
                        <a:t>Avoided manufacturing of fertility products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dirty="0"/>
                        <a:t>GREET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5647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dirty="0"/>
                        <a:t>Avoided soil emissions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dirty="0"/>
                        <a:t>Avoided soil N</a:t>
                      </a:r>
                      <a:r>
                        <a:rPr lang="en-US" sz="2000" b="1" baseline="-25000" dirty="0"/>
                        <a:t>2</a:t>
                      </a:r>
                      <a:r>
                        <a:rPr lang="en-US" sz="2000" b="1" dirty="0"/>
                        <a:t>O emissions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dirty="0"/>
                        <a:t>IPCC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444684"/>
                  </a:ext>
                </a:extLst>
              </a:tr>
            </a:tbl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E2D6AE48-074B-4C75-536E-C247838E7F23}"/>
              </a:ext>
            </a:extLst>
          </p:cNvPr>
          <p:cNvSpPr/>
          <p:nvPr/>
        </p:nvSpPr>
        <p:spPr>
          <a:xfrm>
            <a:off x="544419" y="3885164"/>
            <a:ext cx="11079332" cy="108307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E0B2FDC-59AF-04D5-BD64-1F650C7F4E39}"/>
              </a:ext>
            </a:extLst>
          </p:cNvPr>
          <p:cNvGrpSpPr/>
          <p:nvPr/>
        </p:nvGrpSpPr>
        <p:grpSpPr>
          <a:xfrm>
            <a:off x="0" y="-32247"/>
            <a:ext cx="12221164" cy="387805"/>
            <a:chOff x="0" y="-32247"/>
            <a:chExt cx="12221164" cy="387805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E1307E0-5ECC-42E0-D4A0-1E3B34695EF4}"/>
                </a:ext>
              </a:extLst>
            </p:cNvPr>
            <p:cNvSpPr/>
            <p:nvPr/>
          </p:nvSpPr>
          <p:spPr>
            <a:xfrm>
              <a:off x="0" y="0"/>
              <a:ext cx="12192000" cy="355558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1D83BBA-7F67-D600-5738-65E9D09A9908}"/>
                </a:ext>
              </a:extLst>
            </p:cNvPr>
            <p:cNvSpPr txBox="1"/>
            <p:nvPr/>
          </p:nvSpPr>
          <p:spPr>
            <a:xfrm>
              <a:off x="4461164" y="-32247"/>
              <a:ext cx="7760000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sz="1100" i="1" dirty="0">
                  <a:solidFill>
                    <a:schemeClr val="accent5"/>
                  </a:solidFill>
                </a:rPr>
                <a:t> 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D92463D-242F-7439-365B-802061AACA31}"/>
                </a:ext>
              </a:extLst>
            </p:cNvPr>
            <p:cNvSpPr txBox="1"/>
            <p:nvPr/>
          </p:nvSpPr>
          <p:spPr>
            <a:xfrm>
              <a:off x="96837" y="47781"/>
              <a:ext cx="10198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>
                  <a:solidFill>
                    <a:schemeClr val="accent1">
                      <a:lumMod val="75000"/>
                    </a:schemeClr>
                  </a:solidFill>
                </a:rPr>
                <a:t>Motivation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4E5773D-01DC-CA1B-F9CD-3B428B032755}"/>
                </a:ext>
              </a:extLst>
            </p:cNvPr>
            <p:cNvSpPr txBox="1"/>
            <p:nvPr/>
          </p:nvSpPr>
          <p:spPr>
            <a:xfrm>
              <a:off x="1569875" y="47781"/>
              <a:ext cx="118853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>
                  <a:solidFill>
                    <a:schemeClr val="accent3"/>
                  </a:solidFill>
                </a:rPr>
                <a:t>Methodology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B4B8318-7C4F-7673-A7C2-AEF050EAD5A1}"/>
                </a:ext>
              </a:extLst>
            </p:cNvPr>
            <p:cNvSpPr txBox="1"/>
            <p:nvPr/>
          </p:nvSpPr>
          <p:spPr>
            <a:xfrm>
              <a:off x="3274834" y="47781"/>
              <a:ext cx="88517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>
                  <a:solidFill>
                    <a:schemeClr val="accent1">
                      <a:lumMod val="75000"/>
                    </a:schemeClr>
                  </a:solidFill>
                </a:rPr>
                <a:t>Learnings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0FB91429-B042-8433-F161-98FE034261C3}"/>
              </a:ext>
            </a:extLst>
          </p:cNvPr>
          <p:cNvSpPr txBox="1"/>
          <p:nvPr/>
        </p:nvSpPr>
        <p:spPr>
          <a:xfrm>
            <a:off x="554323" y="698383"/>
            <a:ext cx="611227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3200" dirty="0"/>
              <a:t>Impact factors: </a:t>
            </a:r>
          </a:p>
        </p:txBody>
      </p:sp>
    </p:spTree>
    <p:extLst>
      <p:ext uri="{BB962C8B-B14F-4D97-AF65-F5344CB8AC3E}">
        <p14:creationId xmlns:p14="http://schemas.microsoft.com/office/powerpoint/2010/main" val="156048405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DFA - OEFI - Healthy Soils Program">
            <a:extLst>
              <a:ext uri="{FF2B5EF4-FFF2-40B4-BE49-F238E27FC236}">
                <a16:creationId xmlns:a16="http://schemas.microsoft.com/office/drawing/2014/main" id="{A0757F76-A8D4-1868-B874-726B0D920F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0638" y="817545"/>
            <a:ext cx="10058400" cy="230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737AD4D-FC74-3357-2C62-C02465D39139}"/>
              </a:ext>
            </a:extLst>
          </p:cNvPr>
          <p:cNvSpPr txBox="1"/>
          <p:nvPr/>
        </p:nvSpPr>
        <p:spPr>
          <a:xfrm>
            <a:off x="2489200" y="4161042"/>
            <a:ext cx="72136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/>
              <a:t>http://comet-planner-cdfahsp.com/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18112F4-64BE-F309-DD69-448734AC5104}"/>
              </a:ext>
            </a:extLst>
          </p:cNvPr>
          <p:cNvGrpSpPr/>
          <p:nvPr/>
        </p:nvGrpSpPr>
        <p:grpSpPr>
          <a:xfrm>
            <a:off x="0" y="-32247"/>
            <a:ext cx="12221164" cy="387805"/>
            <a:chOff x="0" y="-32247"/>
            <a:chExt cx="12221164" cy="387805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61399BA-70BD-45C2-14FF-EC6B063E2872}"/>
                </a:ext>
              </a:extLst>
            </p:cNvPr>
            <p:cNvSpPr/>
            <p:nvPr/>
          </p:nvSpPr>
          <p:spPr>
            <a:xfrm>
              <a:off x="0" y="0"/>
              <a:ext cx="12192000" cy="355558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24B5050-8000-FDE5-4EE7-8B20A1901108}"/>
                </a:ext>
              </a:extLst>
            </p:cNvPr>
            <p:cNvSpPr txBox="1"/>
            <p:nvPr/>
          </p:nvSpPr>
          <p:spPr>
            <a:xfrm>
              <a:off x="4461164" y="-32247"/>
              <a:ext cx="7760000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sz="1100" i="1" dirty="0">
                  <a:solidFill>
                    <a:schemeClr val="accent5"/>
                  </a:solidFill>
                </a:rPr>
                <a:t> 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CF5136F-E3E0-E7BF-A7EC-F088583AC768}"/>
                </a:ext>
              </a:extLst>
            </p:cNvPr>
            <p:cNvSpPr txBox="1"/>
            <p:nvPr/>
          </p:nvSpPr>
          <p:spPr>
            <a:xfrm>
              <a:off x="96837" y="47781"/>
              <a:ext cx="10198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>
                  <a:solidFill>
                    <a:schemeClr val="accent3"/>
                  </a:solidFill>
                </a:rPr>
                <a:t>Motivation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2538CA9-DCD5-C36D-932D-73258BB7A2B6}"/>
                </a:ext>
              </a:extLst>
            </p:cNvPr>
            <p:cNvSpPr txBox="1"/>
            <p:nvPr/>
          </p:nvSpPr>
          <p:spPr>
            <a:xfrm>
              <a:off x="1569875" y="47781"/>
              <a:ext cx="116955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>
                  <a:solidFill>
                    <a:schemeClr val="accent1">
                      <a:lumMod val="75000"/>
                    </a:schemeClr>
                  </a:solidFill>
                </a:rPr>
                <a:t>Methodology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011803A-08B2-E5F9-1AB6-80DF50D87A12}"/>
                </a:ext>
              </a:extLst>
            </p:cNvPr>
            <p:cNvSpPr txBox="1"/>
            <p:nvPr/>
          </p:nvSpPr>
          <p:spPr>
            <a:xfrm>
              <a:off x="3274834" y="47781"/>
              <a:ext cx="88517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>
                  <a:solidFill>
                    <a:schemeClr val="accent1">
                      <a:lumMod val="75000"/>
                    </a:schemeClr>
                  </a:solidFill>
                </a:rPr>
                <a:t>Learnings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2688322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DFA - OEFI - Healthy Soils Program">
            <a:extLst>
              <a:ext uri="{FF2B5EF4-FFF2-40B4-BE49-F238E27FC236}">
                <a16:creationId xmlns:a16="http://schemas.microsoft.com/office/drawing/2014/main" id="{A0757F76-A8D4-1868-B874-726B0D920F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0638" y="817545"/>
            <a:ext cx="10058400" cy="230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D005A137-893E-E999-0A35-4A63CDEEBB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2691" y="1638354"/>
            <a:ext cx="8963602" cy="4762445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F794A6D4-1A3B-AA84-4BFC-BFD5EB3DBCB3}"/>
              </a:ext>
            </a:extLst>
          </p:cNvPr>
          <p:cNvGrpSpPr/>
          <p:nvPr/>
        </p:nvGrpSpPr>
        <p:grpSpPr>
          <a:xfrm>
            <a:off x="0" y="-32247"/>
            <a:ext cx="12221164" cy="387805"/>
            <a:chOff x="0" y="-32247"/>
            <a:chExt cx="12221164" cy="387805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6868FA7-D7EC-3777-0AA4-887E92AB9897}"/>
                </a:ext>
              </a:extLst>
            </p:cNvPr>
            <p:cNvSpPr/>
            <p:nvPr/>
          </p:nvSpPr>
          <p:spPr>
            <a:xfrm>
              <a:off x="0" y="0"/>
              <a:ext cx="12192000" cy="355558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A4C87F1-3FDE-DC4D-E6C9-F75068BBB066}"/>
                </a:ext>
              </a:extLst>
            </p:cNvPr>
            <p:cNvSpPr txBox="1"/>
            <p:nvPr/>
          </p:nvSpPr>
          <p:spPr>
            <a:xfrm>
              <a:off x="4461164" y="-32247"/>
              <a:ext cx="7760000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sz="1100" i="1" dirty="0">
                  <a:solidFill>
                    <a:schemeClr val="accent5"/>
                  </a:solidFill>
                </a:rPr>
                <a:t> 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9B7D430-E9E1-2E11-BF0F-7548B5D1F2F5}"/>
                </a:ext>
              </a:extLst>
            </p:cNvPr>
            <p:cNvSpPr txBox="1"/>
            <p:nvPr/>
          </p:nvSpPr>
          <p:spPr>
            <a:xfrm>
              <a:off x="96837" y="47781"/>
              <a:ext cx="10198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>
                  <a:solidFill>
                    <a:schemeClr val="accent3"/>
                  </a:solidFill>
                </a:rPr>
                <a:t>Motivation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D85C9F7-E530-2966-9210-A29E4B570445}"/>
                </a:ext>
              </a:extLst>
            </p:cNvPr>
            <p:cNvSpPr txBox="1"/>
            <p:nvPr/>
          </p:nvSpPr>
          <p:spPr>
            <a:xfrm>
              <a:off x="1569875" y="47781"/>
              <a:ext cx="116955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>
                  <a:solidFill>
                    <a:schemeClr val="accent1">
                      <a:lumMod val="75000"/>
                    </a:schemeClr>
                  </a:solidFill>
                </a:rPr>
                <a:t>Methodology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C0FA100-5681-23E9-33F0-FEA6A5AA2A06}"/>
                </a:ext>
              </a:extLst>
            </p:cNvPr>
            <p:cNvSpPr txBox="1"/>
            <p:nvPr/>
          </p:nvSpPr>
          <p:spPr>
            <a:xfrm>
              <a:off x="3274834" y="47781"/>
              <a:ext cx="88517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>
                  <a:solidFill>
                    <a:schemeClr val="accent1">
                      <a:lumMod val="75000"/>
                    </a:schemeClr>
                  </a:solidFill>
                </a:rPr>
                <a:t>Learnings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0786552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7BB1301-AE85-B551-6F3E-D1376DFEF6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25" y="3429000"/>
            <a:ext cx="11715750" cy="1724025"/>
          </a:xfrm>
          <a:prstGeom prst="rect">
            <a:avLst/>
          </a:prstGeom>
        </p:spPr>
      </p:pic>
      <p:pic>
        <p:nvPicPr>
          <p:cNvPr id="3" name="Picture 2" descr="CDFA - OEFI - Healthy Soils Program">
            <a:extLst>
              <a:ext uri="{FF2B5EF4-FFF2-40B4-BE49-F238E27FC236}">
                <a16:creationId xmlns:a16="http://schemas.microsoft.com/office/drawing/2014/main" id="{360C4868-5531-A024-92B3-039FAE0F6F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2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0638" y="817545"/>
            <a:ext cx="10058400" cy="230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32BE774D-80B5-14C5-AE42-993C6754A7DE}"/>
              </a:ext>
            </a:extLst>
          </p:cNvPr>
          <p:cNvGrpSpPr/>
          <p:nvPr/>
        </p:nvGrpSpPr>
        <p:grpSpPr>
          <a:xfrm>
            <a:off x="0" y="-32247"/>
            <a:ext cx="12221164" cy="387805"/>
            <a:chOff x="0" y="-32247"/>
            <a:chExt cx="12221164" cy="387805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B1D5737-3098-2313-8157-985EF0FA4CF4}"/>
                </a:ext>
              </a:extLst>
            </p:cNvPr>
            <p:cNvSpPr/>
            <p:nvPr/>
          </p:nvSpPr>
          <p:spPr>
            <a:xfrm>
              <a:off x="0" y="0"/>
              <a:ext cx="12192000" cy="355558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3BD08B7-08C8-4F67-0552-6A249DB20909}"/>
                </a:ext>
              </a:extLst>
            </p:cNvPr>
            <p:cNvSpPr txBox="1"/>
            <p:nvPr/>
          </p:nvSpPr>
          <p:spPr>
            <a:xfrm>
              <a:off x="4461164" y="-32247"/>
              <a:ext cx="7760000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sz="1100" i="1" dirty="0">
                  <a:solidFill>
                    <a:schemeClr val="accent5"/>
                  </a:solidFill>
                </a:rPr>
                <a:t> 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DF41ED4-47C3-1BED-4C1D-FE1660A12409}"/>
                </a:ext>
              </a:extLst>
            </p:cNvPr>
            <p:cNvSpPr txBox="1"/>
            <p:nvPr/>
          </p:nvSpPr>
          <p:spPr>
            <a:xfrm>
              <a:off x="96837" y="47781"/>
              <a:ext cx="10198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>
                  <a:solidFill>
                    <a:schemeClr val="accent3"/>
                  </a:solidFill>
                </a:rPr>
                <a:t>Motivation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D389CCB-E31B-4DD4-2165-590E25CD91BD}"/>
                </a:ext>
              </a:extLst>
            </p:cNvPr>
            <p:cNvSpPr txBox="1"/>
            <p:nvPr/>
          </p:nvSpPr>
          <p:spPr>
            <a:xfrm>
              <a:off x="1569875" y="47781"/>
              <a:ext cx="116955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>
                  <a:solidFill>
                    <a:schemeClr val="accent1">
                      <a:lumMod val="75000"/>
                    </a:schemeClr>
                  </a:solidFill>
                </a:rPr>
                <a:t>Methodology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5C1A7A7-3B5A-5125-362A-9FC5F0E2E167}"/>
                </a:ext>
              </a:extLst>
            </p:cNvPr>
            <p:cNvSpPr txBox="1"/>
            <p:nvPr/>
          </p:nvSpPr>
          <p:spPr>
            <a:xfrm>
              <a:off x="3274834" y="47781"/>
              <a:ext cx="88517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>
                  <a:solidFill>
                    <a:schemeClr val="accent1">
                      <a:lumMod val="75000"/>
                    </a:schemeClr>
                  </a:solidFill>
                </a:rPr>
                <a:t>Learnings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4767805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DFA - OEFI - Healthy Soils Program">
            <a:extLst>
              <a:ext uri="{FF2B5EF4-FFF2-40B4-BE49-F238E27FC236}">
                <a16:creationId xmlns:a16="http://schemas.microsoft.com/office/drawing/2014/main" id="{A0757F76-A8D4-1868-B874-726B0D920F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0638" y="817545"/>
            <a:ext cx="10058400" cy="230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0C6C961-926B-0FB5-72AF-59F2F31B64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25" y="3429000"/>
            <a:ext cx="11715750" cy="17240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C565D3A-CC4A-384C-46C7-A573120272C1}"/>
              </a:ext>
            </a:extLst>
          </p:cNvPr>
          <p:cNvSpPr txBox="1"/>
          <p:nvPr/>
        </p:nvSpPr>
        <p:spPr>
          <a:xfrm>
            <a:off x="468959" y="1400175"/>
            <a:ext cx="5482029" cy="2554545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Decrease fallow frequency or add perennial crops to rotations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3A97F800-5385-404F-321A-A6F0D7764F6F}"/>
              </a:ext>
            </a:extLst>
          </p:cNvPr>
          <p:cNvSpPr/>
          <p:nvPr/>
        </p:nvSpPr>
        <p:spPr>
          <a:xfrm rot="5400000">
            <a:off x="4618182" y="3735406"/>
            <a:ext cx="942109" cy="734994"/>
          </a:xfrm>
          <a:prstGeom prst="rightArrow">
            <a:avLst/>
          </a:prstGeom>
          <a:solidFill>
            <a:schemeClr val="accent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1572538-B157-DC43-7C73-7ED3F51465B3}"/>
              </a:ext>
            </a:extLst>
          </p:cNvPr>
          <p:cNvGrpSpPr/>
          <p:nvPr/>
        </p:nvGrpSpPr>
        <p:grpSpPr>
          <a:xfrm>
            <a:off x="0" y="-32247"/>
            <a:ext cx="12221164" cy="387805"/>
            <a:chOff x="0" y="-32247"/>
            <a:chExt cx="12221164" cy="387805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E5B3B41-03E9-5B3A-2B3F-8AB8F6B2EB12}"/>
                </a:ext>
              </a:extLst>
            </p:cNvPr>
            <p:cNvSpPr/>
            <p:nvPr/>
          </p:nvSpPr>
          <p:spPr>
            <a:xfrm>
              <a:off x="0" y="0"/>
              <a:ext cx="12192000" cy="355558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2C3DF65-A9FC-6912-4197-D2E01C28FF37}"/>
                </a:ext>
              </a:extLst>
            </p:cNvPr>
            <p:cNvSpPr txBox="1"/>
            <p:nvPr/>
          </p:nvSpPr>
          <p:spPr>
            <a:xfrm>
              <a:off x="4461164" y="-32247"/>
              <a:ext cx="7760000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sz="1100" i="1" dirty="0">
                  <a:solidFill>
                    <a:schemeClr val="accent5"/>
                  </a:solidFill>
                </a:rPr>
                <a:t> 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D13F23F-A539-EA1B-222D-0EF285A75F9B}"/>
                </a:ext>
              </a:extLst>
            </p:cNvPr>
            <p:cNvSpPr txBox="1"/>
            <p:nvPr/>
          </p:nvSpPr>
          <p:spPr>
            <a:xfrm>
              <a:off x="96837" y="47781"/>
              <a:ext cx="10198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>
                  <a:solidFill>
                    <a:schemeClr val="accent3"/>
                  </a:solidFill>
                </a:rPr>
                <a:t>Motivation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8EEF3BD-D690-E6C3-9B88-957493743AE5}"/>
                </a:ext>
              </a:extLst>
            </p:cNvPr>
            <p:cNvSpPr txBox="1"/>
            <p:nvPr/>
          </p:nvSpPr>
          <p:spPr>
            <a:xfrm>
              <a:off x="1569875" y="47781"/>
              <a:ext cx="116955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>
                  <a:solidFill>
                    <a:schemeClr val="accent1">
                      <a:lumMod val="75000"/>
                    </a:schemeClr>
                  </a:solidFill>
                </a:rPr>
                <a:t>Methodology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A7ADD80-B4C1-7516-3A6C-A374B36AE5FB}"/>
                </a:ext>
              </a:extLst>
            </p:cNvPr>
            <p:cNvSpPr txBox="1"/>
            <p:nvPr/>
          </p:nvSpPr>
          <p:spPr>
            <a:xfrm>
              <a:off x="3274834" y="47781"/>
              <a:ext cx="88517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>
                  <a:solidFill>
                    <a:schemeClr val="accent1">
                      <a:lumMod val="75000"/>
                    </a:schemeClr>
                  </a:solidFill>
                </a:rPr>
                <a:t>Learnings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4916094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DFA - OEFI - Healthy Soils Program">
            <a:extLst>
              <a:ext uri="{FF2B5EF4-FFF2-40B4-BE49-F238E27FC236}">
                <a16:creationId xmlns:a16="http://schemas.microsoft.com/office/drawing/2014/main" id="{A0757F76-A8D4-1868-B874-726B0D920F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2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0638" y="817545"/>
            <a:ext cx="10058400" cy="230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0C6C961-926B-0FB5-72AF-59F2F31B64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25" y="3429000"/>
            <a:ext cx="11715750" cy="1724025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2D2E40E6-676D-8F96-0BBF-3C87D7680576}"/>
              </a:ext>
            </a:extLst>
          </p:cNvPr>
          <p:cNvSpPr/>
          <p:nvPr/>
        </p:nvSpPr>
        <p:spPr>
          <a:xfrm>
            <a:off x="5652654" y="3122595"/>
            <a:ext cx="3140364" cy="2216023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CFC4772-A6A5-729E-58A1-626CB8C5F401}"/>
              </a:ext>
            </a:extLst>
          </p:cNvPr>
          <p:cNvSpPr txBox="1"/>
          <p:nvPr/>
        </p:nvSpPr>
        <p:spPr>
          <a:xfrm>
            <a:off x="348886" y="1796414"/>
            <a:ext cx="5482029" cy="193899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Sequester carbon and reduce nitrous oxide emissions</a:t>
            </a: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2C306C9E-A611-6AFB-28C1-6EAA9B928C3F}"/>
              </a:ext>
            </a:extLst>
          </p:cNvPr>
          <p:cNvSpPr/>
          <p:nvPr/>
        </p:nvSpPr>
        <p:spPr>
          <a:xfrm rot="1411321">
            <a:off x="5190203" y="3586461"/>
            <a:ext cx="942109" cy="734994"/>
          </a:xfrm>
          <a:prstGeom prst="rightArrow">
            <a:avLst/>
          </a:prstGeom>
          <a:solidFill>
            <a:schemeClr val="accent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447582C-1009-7BCE-10B6-4DCF3E8618DD}"/>
              </a:ext>
            </a:extLst>
          </p:cNvPr>
          <p:cNvGrpSpPr/>
          <p:nvPr/>
        </p:nvGrpSpPr>
        <p:grpSpPr>
          <a:xfrm>
            <a:off x="0" y="-32247"/>
            <a:ext cx="12221164" cy="387805"/>
            <a:chOff x="0" y="-32247"/>
            <a:chExt cx="12221164" cy="38780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E2FF4D9-C13D-2982-5291-AC0E3829973B}"/>
                </a:ext>
              </a:extLst>
            </p:cNvPr>
            <p:cNvSpPr/>
            <p:nvPr/>
          </p:nvSpPr>
          <p:spPr>
            <a:xfrm>
              <a:off x="0" y="0"/>
              <a:ext cx="12192000" cy="355558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F87EE13-4825-75F2-A772-95C7A554523F}"/>
                </a:ext>
              </a:extLst>
            </p:cNvPr>
            <p:cNvSpPr txBox="1"/>
            <p:nvPr/>
          </p:nvSpPr>
          <p:spPr>
            <a:xfrm>
              <a:off x="4461164" y="-32247"/>
              <a:ext cx="7760000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sz="1100" i="1" dirty="0">
                  <a:solidFill>
                    <a:schemeClr val="accent5"/>
                  </a:solidFill>
                </a:rPr>
                <a:t> 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22E523C-156D-C3B9-EEAC-D4B2A8A2D5A7}"/>
                </a:ext>
              </a:extLst>
            </p:cNvPr>
            <p:cNvSpPr txBox="1"/>
            <p:nvPr/>
          </p:nvSpPr>
          <p:spPr>
            <a:xfrm>
              <a:off x="96837" y="47781"/>
              <a:ext cx="10198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>
                  <a:solidFill>
                    <a:schemeClr val="accent3"/>
                  </a:solidFill>
                </a:rPr>
                <a:t>Motivation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A70D661-EFD1-1E5E-24E7-CF5A7ED427A3}"/>
                </a:ext>
              </a:extLst>
            </p:cNvPr>
            <p:cNvSpPr txBox="1"/>
            <p:nvPr/>
          </p:nvSpPr>
          <p:spPr>
            <a:xfrm>
              <a:off x="1569875" y="47781"/>
              <a:ext cx="116955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>
                  <a:solidFill>
                    <a:schemeClr val="accent1">
                      <a:lumMod val="75000"/>
                    </a:schemeClr>
                  </a:solidFill>
                </a:rPr>
                <a:t>Methodology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CF9FD9F-5AF0-5539-D3E0-2127E5853B07}"/>
                </a:ext>
              </a:extLst>
            </p:cNvPr>
            <p:cNvSpPr txBox="1"/>
            <p:nvPr/>
          </p:nvSpPr>
          <p:spPr>
            <a:xfrm>
              <a:off x="3274834" y="47781"/>
              <a:ext cx="88517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>
                  <a:solidFill>
                    <a:schemeClr val="accent1">
                      <a:lumMod val="75000"/>
                    </a:schemeClr>
                  </a:solidFill>
                </a:rPr>
                <a:t>Learnings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70519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BDEAB04-C420-A5CD-78B9-844BE5AA26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3633BE-6EB3-7F32-9D3F-36F201ADBAD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 algn="ctr">
              <a:buNone/>
            </a:pPr>
            <a:r>
              <a:rPr lang="en-US" dirty="0">
                <a:solidFill>
                  <a:schemeClr val="accent5"/>
                </a:solidFill>
              </a:rPr>
              <a:t>Narrow lens: </a:t>
            </a:r>
          </a:p>
          <a:p>
            <a:pPr marL="0" indent="0" algn="ctr">
              <a:buNone/>
            </a:pPr>
            <a:r>
              <a:rPr lang="en-US" dirty="0">
                <a:solidFill>
                  <a:schemeClr val="accent3"/>
                </a:solidFill>
              </a:rPr>
              <a:t>Not a great Californian crop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0BEFE86-22AD-6DC9-670E-E59F895FDB1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2" descr="What is Flood Irrigation?">
            <a:extLst>
              <a:ext uri="{FF2B5EF4-FFF2-40B4-BE49-F238E27FC236}">
                <a16:creationId xmlns:a16="http://schemas.microsoft.com/office/drawing/2014/main" id="{339528A2-E517-7BC8-5A39-5F251D13DD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7348" y="604822"/>
            <a:ext cx="5021742" cy="331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66112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BDEAB04-C420-A5CD-78B9-844BE5AA26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3633BE-6EB3-7F32-9D3F-36F201ADBAD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 algn="ctr">
              <a:buNone/>
            </a:pPr>
            <a:r>
              <a:rPr lang="en-US" dirty="0">
                <a:solidFill>
                  <a:schemeClr val="accent5"/>
                </a:solidFill>
              </a:rPr>
              <a:t>Narrow lens: </a:t>
            </a:r>
          </a:p>
          <a:p>
            <a:pPr marL="0" indent="0" algn="ctr">
              <a:buNone/>
            </a:pPr>
            <a:r>
              <a:rPr lang="en-US" dirty="0">
                <a:solidFill>
                  <a:schemeClr val="accent3"/>
                </a:solidFill>
              </a:rPr>
              <a:t>Not a great Californian crop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0BEFE86-22AD-6DC9-670E-E59F895FDB1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 algn="ctr">
              <a:buNone/>
            </a:pPr>
            <a:r>
              <a:rPr lang="en-US" dirty="0">
                <a:solidFill>
                  <a:schemeClr val="accent5"/>
                </a:solidFill>
              </a:rPr>
              <a:t>Broader lens: </a:t>
            </a:r>
          </a:p>
          <a:p>
            <a:pPr marL="0" indent="0" algn="ctr">
              <a:buNone/>
            </a:pPr>
            <a:r>
              <a:rPr lang="en-US" dirty="0">
                <a:solidFill>
                  <a:schemeClr val="accent3"/>
                </a:solidFill>
              </a:rPr>
              <a:t>Is that true?</a:t>
            </a:r>
          </a:p>
          <a:p>
            <a:endParaRPr lang="en-US" dirty="0"/>
          </a:p>
        </p:txBody>
      </p:sp>
      <p:pic>
        <p:nvPicPr>
          <p:cNvPr id="4" name="Picture 2" descr="What is Flood Irrigation?">
            <a:extLst>
              <a:ext uri="{FF2B5EF4-FFF2-40B4-BE49-F238E27FC236}">
                <a16:creationId xmlns:a16="http://schemas.microsoft.com/office/drawing/2014/main" id="{339528A2-E517-7BC8-5A39-5F251D13DD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7348" y="604822"/>
            <a:ext cx="5021742" cy="331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638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1EAB9C6A-F820-74F1-68F4-849035B8919C}"/>
              </a:ext>
            </a:extLst>
          </p:cNvPr>
          <p:cNvGrpSpPr/>
          <p:nvPr/>
        </p:nvGrpSpPr>
        <p:grpSpPr>
          <a:xfrm>
            <a:off x="0" y="-32247"/>
            <a:ext cx="12221164" cy="387805"/>
            <a:chOff x="0" y="-32247"/>
            <a:chExt cx="12221164" cy="387805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1AFC313-4547-1198-EDEB-FFE43A57D439}"/>
                </a:ext>
              </a:extLst>
            </p:cNvPr>
            <p:cNvSpPr/>
            <p:nvPr/>
          </p:nvSpPr>
          <p:spPr>
            <a:xfrm>
              <a:off x="0" y="0"/>
              <a:ext cx="12192000" cy="355558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D41D855-DF54-B1CD-B1D0-7095D273A57A}"/>
                </a:ext>
              </a:extLst>
            </p:cNvPr>
            <p:cNvSpPr txBox="1"/>
            <p:nvPr/>
          </p:nvSpPr>
          <p:spPr>
            <a:xfrm>
              <a:off x="4461164" y="-32247"/>
              <a:ext cx="7760000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endParaRPr lang="en-US" sz="1100" i="1" dirty="0">
                <a:solidFill>
                  <a:schemeClr val="accent5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33EE362-2F43-CEA9-688E-5AD38079E423}"/>
                </a:ext>
              </a:extLst>
            </p:cNvPr>
            <p:cNvSpPr txBox="1"/>
            <p:nvPr/>
          </p:nvSpPr>
          <p:spPr>
            <a:xfrm>
              <a:off x="96837" y="47781"/>
              <a:ext cx="10198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>
                  <a:solidFill>
                    <a:schemeClr val="accent3"/>
                  </a:solidFill>
                </a:rPr>
                <a:t>Motivation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4F3BC34-3D96-BC8E-AF40-6E243DDC8A74}"/>
                </a:ext>
              </a:extLst>
            </p:cNvPr>
            <p:cNvSpPr txBox="1"/>
            <p:nvPr/>
          </p:nvSpPr>
          <p:spPr>
            <a:xfrm>
              <a:off x="1569875" y="47781"/>
              <a:ext cx="118853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>
                  <a:solidFill>
                    <a:schemeClr val="accent3"/>
                  </a:solidFill>
                </a:rPr>
                <a:t>Methodology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485B7D3-D572-4880-0DDA-9E2199461E69}"/>
                </a:ext>
              </a:extLst>
            </p:cNvPr>
            <p:cNvSpPr txBox="1"/>
            <p:nvPr/>
          </p:nvSpPr>
          <p:spPr>
            <a:xfrm>
              <a:off x="3274834" y="47781"/>
              <a:ext cx="9044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>
                  <a:solidFill>
                    <a:schemeClr val="accent3"/>
                  </a:solidFill>
                </a:rPr>
                <a:t>Learnings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978642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1EAB9C6A-F820-74F1-68F4-849035B8919C}"/>
              </a:ext>
            </a:extLst>
          </p:cNvPr>
          <p:cNvGrpSpPr/>
          <p:nvPr/>
        </p:nvGrpSpPr>
        <p:grpSpPr>
          <a:xfrm>
            <a:off x="0" y="-32247"/>
            <a:ext cx="12221164" cy="387805"/>
            <a:chOff x="0" y="-32247"/>
            <a:chExt cx="12221164" cy="387805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1AFC313-4547-1198-EDEB-FFE43A57D439}"/>
                </a:ext>
              </a:extLst>
            </p:cNvPr>
            <p:cNvSpPr/>
            <p:nvPr/>
          </p:nvSpPr>
          <p:spPr>
            <a:xfrm>
              <a:off x="0" y="0"/>
              <a:ext cx="12192000" cy="355558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D41D855-DF54-B1CD-B1D0-7095D273A57A}"/>
                </a:ext>
              </a:extLst>
            </p:cNvPr>
            <p:cNvSpPr txBox="1"/>
            <p:nvPr/>
          </p:nvSpPr>
          <p:spPr>
            <a:xfrm>
              <a:off x="4461164" y="-32247"/>
              <a:ext cx="7760000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endParaRPr lang="en-US" sz="1100" i="1" dirty="0">
                <a:solidFill>
                  <a:schemeClr val="accent5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33EE362-2F43-CEA9-688E-5AD38079E423}"/>
                </a:ext>
              </a:extLst>
            </p:cNvPr>
            <p:cNvSpPr txBox="1"/>
            <p:nvPr/>
          </p:nvSpPr>
          <p:spPr>
            <a:xfrm>
              <a:off x="96837" y="47781"/>
              <a:ext cx="10198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>
                  <a:solidFill>
                    <a:schemeClr val="accent3"/>
                  </a:solidFill>
                </a:rPr>
                <a:t>Motivation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4F3BC34-3D96-BC8E-AF40-6E243DDC8A74}"/>
                </a:ext>
              </a:extLst>
            </p:cNvPr>
            <p:cNvSpPr txBox="1"/>
            <p:nvPr/>
          </p:nvSpPr>
          <p:spPr>
            <a:xfrm>
              <a:off x="1569875" y="47781"/>
              <a:ext cx="116955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>
                  <a:solidFill>
                    <a:schemeClr val="accent1">
                      <a:lumMod val="75000"/>
                    </a:schemeClr>
                  </a:solidFill>
                </a:rPr>
                <a:t>Methodology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485B7D3-D572-4880-0DDA-9E2199461E69}"/>
                </a:ext>
              </a:extLst>
            </p:cNvPr>
            <p:cNvSpPr txBox="1"/>
            <p:nvPr/>
          </p:nvSpPr>
          <p:spPr>
            <a:xfrm>
              <a:off x="3274834" y="47781"/>
              <a:ext cx="88517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>
                  <a:solidFill>
                    <a:schemeClr val="accent1">
                      <a:lumMod val="75000"/>
                    </a:schemeClr>
                  </a:solidFill>
                </a:rPr>
                <a:t>Learnings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149050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MyPalette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3B7C2"/>
      </a:accent1>
      <a:accent2>
        <a:srgbClr val="024B79"/>
      </a:accent2>
      <a:accent3>
        <a:srgbClr val="FFAD48"/>
      </a:accent3>
      <a:accent4>
        <a:srgbClr val="BA5800"/>
      </a:accent4>
      <a:accent5>
        <a:srgbClr val="F2CC86"/>
      </a:accent5>
      <a:accent6>
        <a:srgbClr val="D58C2E"/>
      </a:accent6>
      <a:hlink>
        <a:srgbClr val="FFAD48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3E4F19A7-A959-40BB-972C-4880BAF8EB0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1527</TotalTime>
  <Words>1150</Words>
  <Application>Microsoft Office PowerPoint</Application>
  <PresentationFormat>Widescreen</PresentationFormat>
  <Paragraphs>384</Paragraphs>
  <Slides>59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3" baseType="lpstr">
      <vt:lpstr>Arial</vt:lpstr>
      <vt:lpstr>Calibri</vt:lpstr>
      <vt:lpstr>Calibri Light</vt:lpstr>
      <vt:lpstr>Office Theme</vt:lpstr>
      <vt:lpstr>Is there potential for California alfalfa production to be climate neutral?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Use Life Cycle Assessment methodologies  to estimate climate impacts  of California alfalfa production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Gina Nichols</dc:creator>
  <cp:lastModifiedBy>Gina Nichols</cp:lastModifiedBy>
  <cp:revision>14</cp:revision>
  <dcterms:created xsi:type="dcterms:W3CDTF">2023-05-11T16:28:45Z</dcterms:created>
  <dcterms:modified xsi:type="dcterms:W3CDTF">2023-06-13T18:30:14Z</dcterms:modified>
</cp:coreProperties>
</file>